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89" r:id="rId3"/>
    <p:sldId id="257" r:id="rId4"/>
    <p:sldId id="258" r:id="rId5"/>
    <p:sldId id="259" r:id="rId6"/>
    <p:sldId id="262" r:id="rId7"/>
    <p:sldId id="263" r:id="rId8"/>
    <p:sldId id="264" r:id="rId9"/>
    <p:sldId id="296" r:id="rId10"/>
    <p:sldId id="297" r:id="rId11"/>
    <p:sldId id="266" r:id="rId12"/>
    <p:sldId id="290" r:id="rId13"/>
    <p:sldId id="291" r:id="rId14"/>
    <p:sldId id="292" r:id="rId15"/>
    <p:sldId id="269" r:id="rId16"/>
    <p:sldId id="271" r:id="rId17"/>
    <p:sldId id="273" r:id="rId18"/>
    <p:sldId id="274" r:id="rId19"/>
    <p:sldId id="277" r:id="rId20"/>
    <p:sldId id="279" r:id="rId21"/>
    <p:sldId id="280" r:id="rId22"/>
    <p:sldId id="281" r:id="rId23"/>
    <p:sldId id="282" r:id="rId24"/>
    <p:sldId id="284" r:id="rId25"/>
    <p:sldId id="295" r:id="rId26"/>
    <p:sldId id="293" r:id="rId27"/>
    <p:sldId id="294" r:id="rId28"/>
    <p:sldId id="288" r:id="rId29"/>
  </p:sldIdLst>
  <p:sldSz cx="12192000" cy="6858000"/>
  <p:notesSz cx="6858000" cy="9144000"/>
  <p:embeddedFontLst>
    <p:embeddedFont>
      <p:font typeface="OPPOSans B" panose="00020600040101010101" pitchFamily="18" charset="-122"/>
      <p:regular r:id="rId30"/>
    </p:embeddedFont>
    <p:embeddedFont>
      <p:font typeface="OPPOSans H" panose="02010600030101010101" charset="-122"/>
      <p:regular r:id="rId31"/>
    </p:embeddedFont>
    <p:embeddedFont>
      <p:font typeface="OPPOSans R" panose="00020600040101010101" pitchFamily="18" charset="-122"/>
      <p:regular r:id="rId32"/>
    </p:embeddedFont>
    <p:embeddedFont>
      <p:font typeface="Source Han Sans" panose="02010600030101010101" charset="-122"/>
      <p:regular r:id="rId33"/>
    </p:embeddedFont>
    <p:embeddedFont>
      <p:font typeface="Montserrat Black" panose="00000A00000000000000" pitchFamily="2" charset="0"/>
      <p:bold r:id="rId34"/>
      <p:boldItalic r:id="rId35"/>
    </p:embeddedFont>
    <p:embeddedFont>
      <p:font typeface="Source Han Sans CN Bold" panose="020B0800000000000000" pitchFamily="34" charset="-122"/>
      <p:bold r:id="rId36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8" y="144"/>
      </p:cViewPr>
      <p:guideLst>
        <p:guide pos="416"/>
        <p:guide pos="7256"/>
        <p:guide orient="horz" pos="648"/>
        <p:guide orient="horz" pos="712"/>
        <p:guide orient="horz" pos="3928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/>
    <p:bodyStyle/>
    <p:otherStyle/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7.jpe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6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5.jpg"/><Relationship Id="rId5" Type="http://schemas.openxmlformats.org/officeDocument/2006/relationships/tags" Target="../tags/tag5.xml"/><Relationship Id="rId15" Type="http://schemas.openxmlformats.org/officeDocument/2006/relationships/image" Target="../media/image9.jpeg"/><Relationship Id="rId10" Type="http://schemas.openxmlformats.org/officeDocument/2006/relationships/image" Target="../media/image4.jpeg"/><Relationship Id="rId4" Type="http://schemas.openxmlformats.org/officeDocument/2006/relationships/tags" Target="../tags/tag4.xml"/><Relationship Id="rId9" Type="http://schemas.openxmlformats.org/officeDocument/2006/relationships/image" Target="../media/image3.jpeg"/><Relationship Id="rId1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3" Type="http://schemas.openxmlformats.org/officeDocument/2006/relationships/tags" Target="../tags/tag47.xml"/><Relationship Id="rId7" Type="http://schemas.openxmlformats.org/officeDocument/2006/relationships/tags" Target="../tags/tag51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tags" Target="../tags/tag55.xml"/><Relationship Id="rId5" Type="http://schemas.openxmlformats.org/officeDocument/2006/relationships/tags" Target="../tags/tag49.xml"/><Relationship Id="rId10" Type="http://schemas.openxmlformats.org/officeDocument/2006/relationships/tags" Target="../tags/tag54.xml"/><Relationship Id="rId4" Type="http://schemas.openxmlformats.org/officeDocument/2006/relationships/tags" Target="../tags/tag48.xml"/><Relationship Id="rId9" Type="http://schemas.openxmlformats.org/officeDocument/2006/relationships/tags" Target="../tags/tag5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69.xml"/><Relationship Id="rId13" Type="http://schemas.openxmlformats.org/officeDocument/2006/relationships/tags" Target="../tags/tag74.xml"/><Relationship Id="rId18" Type="http://schemas.openxmlformats.org/officeDocument/2006/relationships/tags" Target="../tags/tag79.xml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12" Type="http://schemas.openxmlformats.org/officeDocument/2006/relationships/tags" Target="../tags/tag73.xml"/><Relationship Id="rId17" Type="http://schemas.openxmlformats.org/officeDocument/2006/relationships/tags" Target="../tags/tag78.xml"/><Relationship Id="rId2" Type="http://schemas.openxmlformats.org/officeDocument/2006/relationships/tags" Target="../tags/tag63.xml"/><Relationship Id="rId16" Type="http://schemas.openxmlformats.org/officeDocument/2006/relationships/tags" Target="../tags/tag77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tags" Target="../tags/tag72.xml"/><Relationship Id="rId5" Type="http://schemas.openxmlformats.org/officeDocument/2006/relationships/tags" Target="../tags/tag66.xml"/><Relationship Id="rId15" Type="http://schemas.openxmlformats.org/officeDocument/2006/relationships/tags" Target="../tags/tag76.xml"/><Relationship Id="rId10" Type="http://schemas.openxmlformats.org/officeDocument/2006/relationships/tags" Target="../tags/tag71.xml"/><Relationship Id="rId19" Type="http://schemas.openxmlformats.org/officeDocument/2006/relationships/slideLayout" Target="../slideLayouts/slideLayout7.xml"/><Relationship Id="rId4" Type="http://schemas.openxmlformats.org/officeDocument/2006/relationships/tags" Target="../tags/tag65.xml"/><Relationship Id="rId9" Type="http://schemas.openxmlformats.org/officeDocument/2006/relationships/tags" Target="../tags/tag70.xml"/><Relationship Id="rId14" Type="http://schemas.openxmlformats.org/officeDocument/2006/relationships/tags" Target="../tags/tag7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tags" Target="../tags/tag20.xml"/><Relationship Id="rId18" Type="http://schemas.openxmlformats.org/officeDocument/2006/relationships/tags" Target="../tags/tag25.xml"/><Relationship Id="rId3" Type="http://schemas.openxmlformats.org/officeDocument/2006/relationships/tags" Target="../tags/tag10.xml"/><Relationship Id="rId21" Type="http://schemas.openxmlformats.org/officeDocument/2006/relationships/tags" Target="../tags/tag28.xml"/><Relationship Id="rId7" Type="http://schemas.openxmlformats.org/officeDocument/2006/relationships/tags" Target="../tags/tag14.xml"/><Relationship Id="rId12" Type="http://schemas.openxmlformats.org/officeDocument/2006/relationships/tags" Target="../tags/tag19.xml"/><Relationship Id="rId17" Type="http://schemas.openxmlformats.org/officeDocument/2006/relationships/tags" Target="../tags/tag24.xml"/><Relationship Id="rId2" Type="http://schemas.openxmlformats.org/officeDocument/2006/relationships/tags" Target="../tags/tag9.xml"/><Relationship Id="rId16" Type="http://schemas.openxmlformats.org/officeDocument/2006/relationships/tags" Target="../tags/tag23.xml"/><Relationship Id="rId20" Type="http://schemas.openxmlformats.org/officeDocument/2006/relationships/tags" Target="../tags/tag27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5" Type="http://schemas.openxmlformats.org/officeDocument/2006/relationships/tags" Target="../tags/tag12.xml"/><Relationship Id="rId15" Type="http://schemas.openxmlformats.org/officeDocument/2006/relationships/tags" Target="../tags/tag22.xml"/><Relationship Id="rId10" Type="http://schemas.openxmlformats.org/officeDocument/2006/relationships/tags" Target="../tags/tag17.xml"/><Relationship Id="rId19" Type="http://schemas.openxmlformats.org/officeDocument/2006/relationships/tags" Target="../tags/tag26.xml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tags" Target="../tags/tag21.xml"/><Relationship Id="rId22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 l="55158" t="51015" r="5158" b="1015"/>
          <a:stretch>
            <a:fillRect/>
          </a:stretch>
        </p:blipFill>
        <p:spPr>
          <a:xfrm>
            <a:off x="1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alpha val="97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-231820" y="2108200"/>
            <a:ext cx="12711448" cy="2667000"/>
          </a:xfrm>
          <a:prstGeom prst="rect">
            <a:avLst/>
          </a:prstGeom>
          <a:solidFill>
            <a:schemeClr val="accent1"/>
          </a:solidFill>
          <a:ln w="25400" cap="sq">
            <a:solidFill>
              <a:schemeClr val="accent2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09910" y="2237580"/>
            <a:ext cx="10772180" cy="157527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5300" dirty="0" err="1">
                <a:ln w="12700">
                  <a:noFill/>
                </a:ln>
                <a:gradFill>
                  <a:gsLst>
                    <a:gs pos="16000">
                      <a:srgbClr val="C5EEFF">
                        <a:alpha val="100000"/>
                      </a:srgbClr>
                    </a:gs>
                    <a:gs pos="71000">
                      <a:srgbClr val="50CDFF">
                        <a:alpha val="100000"/>
                      </a:srgbClr>
                    </a:gs>
                  </a:gsLst>
                  <a:lin ang="27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图书管理系统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4944110" y="4128770"/>
            <a:ext cx="2427605" cy="2463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组名</a:t>
            </a:r>
            <a:r>
              <a:rPr kumimoji="1" lang="en-US" altLang="zh-CN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：</a:t>
            </a:r>
            <a:r>
              <a:rPr kumimoji="1" lang="zh-CN" altLang="en-US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云边有个小刘棚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rot="10800000">
            <a:off x="-287626" y="1839167"/>
            <a:ext cx="2982883" cy="53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rot="10800000">
            <a:off x="8135364" y="4488207"/>
            <a:ext cx="2982883" cy="55602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93CB121F-FD75-7649-3918-E5578ABB3998}"/>
              </a:ext>
            </a:extLst>
          </p:cNvPr>
          <p:cNvSpPr txBox="1"/>
          <p:nvPr/>
        </p:nvSpPr>
        <p:spPr>
          <a:xfrm>
            <a:off x="4349446" y="3689943"/>
            <a:ext cx="1801495" cy="2463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主讲人</a:t>
            </a:r>
            <a:r>
              <a:rPr kumimoji="1" lang="en-US" altLang="zh-CN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：</a:t>
            </a:r>
            <a:r>
              <a:rPr kumimoji="1" lang="zh-CN" altLang="en-US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刘炜泽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9B815E02-5C4C-D8EB-2E27-6C3B447E00B7}"/>
              </a:ext>
            </a:extLst>
          </p:cNvPr>
          <p:cNvSpPr txBox="1"/>
          <p:nvPr/>
        </p:nvSpPr>
        <p:spPr>
          <a:xfrm>
            <a:off x="6315714" y="3690022"/>
            <a:ext cx="1469954" cy="24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2025.5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2C982-217E-A614-9AC0-A5E5E4D68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7D3082-BB2D-CB99-7DFE-708157E417D9}"/>
              </a:ext>
            </a:extLst>
          </p:cNvPr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22000">
                <a:schemeClr val="accent1">
                  <a:lumMod val="10000"/>
                  <a:lumOff val="90000"/>
                  <a:alpha val="0"/>
                </a:schemeClr>
              </a:gs>
              <a:gs pos="100000">
                <a:schemeClr val="accent1">
                  <a:lumMod val="25000"/>
                  <a:lumOff val="75000"/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D4F9B72B-F386-0480-1192-AD7B741EBD60}"/>
              </a:ext>
            </a:extLst>
          </p:cNvPr>
          <p:cNvSpPr txBox="1"/>
          <p:nvPr/>
        </p:nvSpPr>
        <p:spPr>
          <a:xfrm>
            <a:off x="759048" y="486862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 panose="020B0800000000000000" charset="-122"/>
              </a:rPr>
              <a:t>用户用例图</a:t>
            </a:r>
            <a:endParaRPr kumimoji="1"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AD4D0226-E63A-094F-FFB4-C7FF15E9BE42}"/>
              </a:ext>
            </a:extLst>
          </p:cNvPr>
          <p:cNvSpPr txBox="1"/>
          <p:nvPr/>
        </p:nvSpPr>
        <p:spPr>
          <a:xfrm flipV="1">
            <a:off x="338138" y="361215"/>
            <a:ext cx="322262" cy="23167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C0DDF92D-DDFF-3243-A98D-74EA8BC48DDA}"/>
              </a:ext>
            </a:extLst>
          </p:cNvPr>
          <p:cNvSpPr txBox="1"/>
          <p:nvPr/>
        </p:nvSpPr>
        <p:spPr>
          <a:xfrm flipV="1">
            <a:off x="490538" y="649448"/>
            <a:ext cx="169862" cy="12211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5A235DD1-B4CB-70A4-509D-F139D6E388BE}"/>
              </a:ext>
            </a:extLst>
          </p:cNvPr>
          <p:cNvSpPr txBox="1"/>
          <p:nvPr/>
        </p:nvSpPr>
        <p:spPr>
          <a:xfrm flipV="1">
            <a:off x="490538" y="828120"/>
            <a:ext cx="169862" cy="12211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图片 3" descr="图示&#10;&#10;AI 生成的内容可能不正确。">
            <a:extLst>
              <a:ext uri="{FF2B5EF4-FFF2-40B4-BE49-F238E27FC236}">
                <a16:creationId xmlns:a16="http://schemas.microsoft.com/office/drawing/2014/main" id="{227F411F-6F55-FEFC-687E-D80C146F4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0842" y="2768917"/>
            <a:ext cx="5731510" cy="3839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图示&#10;&#10;AI 生成的内容可能不正确。">
            <a:extLst>
              <a:ext uri="{FF2B5EF4-FFF2-40B4-BE49-F238E27FC236}">
                <a16:creationId xmlns:a16="http://schemas.microsoft.com/office/drawing/2014/main" id="{2CF85684-D154-898B-2F4F-E7D7A451A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69952" y="950235"/>
            <a:ext cx="5731510" cy="27609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1222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 l="55158" t="51015" r="5158" b="1015"/>
          <a:stretch>
            <a:fillRect/>
          </a:stretch>
        </p:blipFill>
        <p:spPr>
          <a:xfrm>
            <a:off x="1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alpha val="97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-231820" y="2108200"/>
            <a:ext cx="12711448" cy="2667000"/>
          </a:xfrm>
          <a:prstGeom prst="rect">
            <a:avLst/>
          </a:prstGeom>
          <a:solidFill>
            <a:schemeClr val="accent1"/>
          </a:solidFill>
          <a:ln w="25400" cap="sq">
            <a:solidFill>
              <a:schemeClr val="accent2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37525" y="2480259"/>
            <a:ext cx="3530600" cy="1930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13800">
                <a:ln w="12700">
                  <a:noFill/>
                </a:ln>
                <a:gradFill>
                  <a:gsLst>
                    <a:gs pos="0">
                      <a:srgbClr val="009CDA">
                        <a:alpha val="100000"/>
                      </a:srgbClr>
                    </a:gs>
                    <a:gs pos="100000">
                      <a:srgbClr val="8ADEFF">
                        <a:alpha val="100000"/>
                      </a:srgbClr>
                    </a:gs>
                  </a:gsLst>
                  <a:lin ang="10800000" scaled="0"/>
                </a:gradFill>
                <a:latin typeface="Montserrat Black" panose="00000A00000000000000"/>
                <a:ea typeface="Montserrat Black" panose="00000A00000000000000"/>
                <a:cs typeface="Montserrat Black" panose="00000A00000000000000"/>
              </a:rPr>
              <a:t>03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240714" y="2242718"/>
            <a:ext cx="7278185" cy="240548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核心函数与功能</a:t>
            </a: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rot="10800000">
            <a:off x="-287626" y="1839167"/>
            <a:ext cx="2982883" cy="53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rot="10800000">
            <a:off x="8135364" y="4488207"/>
            <a:ext cx="2982883" cy="55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22000">
                <a:schemeClr val="accent1">
                  <a:lumMod val="10000"/>
                  <a:lumOff val="90000"/>
                  <a:alpha val="0"/>
                </a:schemeClr>
              </a:gs>
              <a:gs pos="100000">
                <a:schemeClr val="accent1">
                  <a:lumMod val="25000"/>
                  <a:lumOff val="75000"/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479742" y="1153795"/>
            <a:ext cx="9150985" cy="3886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函数数量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：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25</a:t>
            </a:r>
          </a:p>
        </p:txBody>
      </p:sp>
      <p:sp>
        <p:nvSpPr>
          <p:cNvPr id="8" name="标题 1"/>
          <p:cNvSpPr txBox="1"/>
          <p:nvPr>
            <p:custDataLst>
              <p:tags r:id="rId2"/>
            </p:custDataLst>
          </p:nvPr>
        </p:nvSpPr>
        <p:spPr>
          <a:xfrm>
            <a:off x="479742" y="1542415"/>
            <a:ext cx="9150985" cy="3886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函数分类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0400" y="2061210"/>
            <a:ext cx="8968105" cy="38519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菜单函数：主菜单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(menu1)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、会员界面菜单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(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menu2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)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、管理员界面菜单（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menu3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）</a:t>
            </a:r>
            <a:endParaRPr kumimoji="1" lang="en-US" altLang="zh-CN" sz="1400" dirty="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  <a:p>
            <a:pPr algn="l">
              <a:lnSpc>
                <a:spcPct val="150000"/>
              </a:lnSpc>
            </a:pPr>
            <a:endParaRPr kumimoji="1" lang="zh-CN" altLang="en-US" sz="1400" dirty="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主菜单：会员登录（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member_log_in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 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函数）、会员注册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(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member_log_up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函数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)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、管理员登录、退出</a:t>
            </a:r>
            <a:endParaRPr kumimoji="1" lang="en-US" altLang="zh-CN" sz="1400" dirty="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endParaRPr kumimoji="1" lang="zh-CN" altLang="en-US" sz="1400" dirty="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会员界面菜单：查找、图书信息借阅（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borrow_book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 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函数）、图书归还（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return_book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 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函数）、图书书库、所有图书信息价位筛选（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display_price_lower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 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函数）、图书受欢迎度排行榜（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dispaly_popular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 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函数）、您的账户信息（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user_account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 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函数）、退出用户界面</a:t>
            </a:r>
            <a:endParaRPr kumimoji="1" lang="en-US" altLang="zh-CN" sz="1400" dirty="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endParaRPr kumimoji="1" lang="zh-CN" altLang="en-US" sz="1400" dirty="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管理员界面菜单：添加图书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（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add_book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 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函数）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、删减图书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（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delete_book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 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函数）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、修改图书信息（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modify_book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 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函数）、查找图书信息（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search_book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 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函数）、显示全部图书信息、显示所有会员信息、显示所有借阅信息、退出管理员界面</a:t>
            </a:r>
          </a:p>
        </p:txBody>
      </p:sp>
      <p:sp>
        <p:nvSpPr>
          <p:cNvPr id="10" name="标题 1"/>
          <p:cNvSpPr txBox="1"/>
          <p:nvPr>
            <p:custDataLst>
              <p:tags r:id="rId3"/>
            </p:custDataLst>
          </p:nvPr>
        </p:nvSpPr>
        <p:spPr>
          <a:xfrm>
            <a:off x="490538" y="2061210"/>
            <a:ext cx="106680" cy="10668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59048" y="486862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核心函数与功能</a:t>
            </a:r>
          </a:p>
        </p:txBody>
      </p:sp>
      <p:sp>
        <p:nvSpPr>
          <p:cNvPr id="14" name="标题 1"/>
          <p:cNvSpPr txBox="1"/>
          <p:nvPr/>
        </p:nvSpPr>
        <p:spPr>
          <a:xfrm flipV="1">
            <a:off x="338138" y="361215"/>
            <a:ext cx="322262" cy="23167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V="1">
            <a:off x="490538" y="649448"/>
            <a:ext cx="169862" cy="12211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V="1">
            <a:off x="490538" y="828120"/>
            <a:ext cx="169862" cy="12211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204700" cy="6858000"/>
          </a:xfrm>
          <a:prstGeom prst="rect">
            <a:avLst/>
          </a:prstGeom>
          <a:gradFill>
            <a:gsLst>
              <a:gs pos="22000">
                <a:schemeClr val="accent1">
                  <a:lumMod val="10000"/>
                  <a:lumOff val="90000"/>
                  <a:alpha val="0"/>
                </a:schemeClr>
              </a:gs>
              <a:gs pos="100000">
                <a:schemeClr val="accent1">
                  <a:lumMod val="25000"/>
                  <a:lumOff val="75000"/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zh-CN" altLang="en-US" dirty="0"/>
              <a:t>增删查改功能</a:t>
            </a:r>
          </a:p>
          <a:p>
            <a:pPr algn="l">
              <a:lnSpc>
                <a:spcPct val="110000"/>
              </a:lnSpc>
            </a:pPr>
            <a:r>
              <a:rPr kumimoji="1" lang="en-US" altLang="zh-CN" dirty="0"/>
              <a:t>1.</a:t>
            </a:r>
            <a:r>
              <a:rPr kumimoji="1" lang="zh-CN" altLang="en-US" dirty="0"/>
              <a:t>添加图书（</a:t>
            </a:r>
            <a:r>
              <a:rPr kumimoji="1" lang="en-US" altLang="zh-CN" dirty="0" err="1"/>
              <a:t>add_book</a:t>
            </a:r>
            <a:r>
              <a:rPr kumimoji="1" lang="en-US" altLang="zh-CN" dirty="0"/>
              <a:t> </a:t>
            </a:r>
            <a:r>
              <a:rPr kumimoji="1" lang="zh-CN" altLang="en-US" dirty="0"/>
              <a:t>函数）：输入图书编号，查重，重复则重新输入；填写其他信息；确认保存（</a:t>
            </a:r>
            <a:r>
              <a:rPr kumimoji="1" lang="en-US" altLang="zh-CN" dirty="0"/>
              <a:t>y/n</a:t>
            </a:r>
            <a:r>
              <a:rPr kumimoji="1" lang="zh-CN" altLang="en-US" dirty="0"/>
              <a:t>），选择</a:t>
            </a:r>
            <a:r>
              <a:rPr kumimoji="1" lang="en-US" altLang="zh-CN" dirty="0"/>
              <a:t> y </a:t>
            </a:r>
            <a:r>
              <a:rPr kumimoji="1" lang="zh-CN" altLang="en-US" dirty="0"/>
              <a:t>则追加数据到</a:t>
            </a:r>
            <a:r>
              <a:rPr kumimoji="1" lang="en-US" altLang="zh-CN" dirty="0"/>
              <a:t> library.txt</a:t>
            </a:r>
            <a:r>
              <a:rPr kumimoji="1" lang="zh-CN" altLang="en-US" dirty="0"/>
              <a:t>，提示</a:t>
            </a:r>
            <a:r>
              <a:rPr kumimoji="1" lang="en-US" altLang="zh-CN" dirty="0"/>
              <a:t> “</a:t>
            </a:r>
            <a:r>
              <a:rPr kumimoji="1" lang="zh-CN" altLang="en-US" dirty="0"/>
              <a:t>添加成功</a:t>
            </a:r>
            <a:r>
              <a:rPr kumimoji="1" lang="en-US" altLang="zh-CN" dirty="0"/>
              <a:t>”</a:t>
            </a:r>
            <a:r>
              <a:rPr kumimoji="1" lang="zh-CN" altLang="en-US" dirty="0"/>
              <a:t>。</a:t>
            </a:r>
          </a:p>
          <a:p>
            <a:pPr algn="l">
              <a:lnSpc>
                <a:spcPct val="110000"/>
              </a:lnSpc>
            </a:pPr>
            <a:r>
              <a:rPr kumimoji="1" lang="en-US" altLang="zh-CN" dirty="0"/>
              <a:t>2.</a:t>
            </a:r>
            <a:r>
              <a:rPr kumimoji="1" lang="zh-CN" altLang="en-US" dirty="0"/>
              <a:t>删除图书（</a:t>
            </a:r>
            <a:r>
              <a:rPr kumimoji="1" lang="en-US" altLang="zh-CN" dirty="0" err="1"/>
              <a:t>delete_book</a:t>
            </a:r>
            <a:r>
              <a:rPr kumimoji="1" lang="en-US" altLang="zh-CN" dirty="0"/>
              <a:t> </a:t>
            </a:r>
            <a:r>
              <a:rPr kumimoji="1" lang="zh-CN" altLang="en-US" dirty="0"/>
              <a:t>函数）：输入书名，查找同名图书；若存在，显示信息，确认删除（</a:t>
            </a:r>
            <a:r>
              <a:rPr kumimoji="1" lang="en-US" altLang="zh-CN" dirty="0"/>
              <a:t>y/n</a:t>
            </a:r>
            <a:r>
              <a:rPr kumimoji="1" lang="zh-CN" altLang="en-US" dirty="0"/>
              <a:t>），选择</a:t>
            </a:r>
            <a:r>
              <a:rPr kumimoji="1" lang="en-US" altLang="zh-CN" dirty="0"/>
              <a:t> y </a:t>
            </a:r>
            <a:r>
              <a:rPr kumimoji="1" lang="zh-CN" altLang="en-US" dirty="0"/>
              <a:t>则删除条目，更新记录；无匹配则提示</a:t>
            </a:r>
            <a:r>
              <a:rPr kumimoji="1" lang="en-US" altLang="zh-CN" dirty="0"/>
              <a:t> “</a:t>
            </a:r>
            <a:r>
              <a:rPr kumimoji="1" lang="zh-CN" altLang="en-US" dirty="0"/>
              <a:t>没有查找该书的任何信息</a:t>
            </a:r>
            <a:r>
              <a:rPr kumimoji="1" lang="en-US" altLang="zh-CN" dirty="0"/>
              <a:t>”</a:t>
            </a:r>
            <a:r>
              <a:rPr kumimoji="1" lang="zh-CN" altLang="en-US" dirty="0"/>
              <a:t>。</a:t>
            </a:r>
          </a:p>
          <a:p>
            <a:pPr algn="l">
              <a:lnSpc>
                <a:spcPct val="110000"/>
              </a:lnSpc>
            </a:pPr>
            <a:r>
              <a:rPr kumimoji="1" lang="en-US" altLang="zh-CN" dirty="0"/>
              <a:t>3.</a:t>
            </a:r>
            <a:r>
              <a:rPr kumimoji="1" lang="zh-CN" altLang="en-US" dirty="0"/>
              <a:t>修改图书信息（</a:t>
            </a:r>
            <a:r>
              <a:rPr kumimoji="1" lang="en-US" altLang="zh-CN" dirty="0" err="1"/>
              <a:t>modify_book</a:t>
            </a:r>
            <a:r>
              <a:rPr kumimoji="1" lang="en-US" altLang="zh-CN" dirty="0"/>
              <a:t> </a:t>
            </a:r>
            <a:r>
              <a:rPr kumimoji="1" lang="zh-CN" altLang="en-US" dirty="0"/>
              <a:t>函数）：输入书名，查找匹配图书，显示原信息；选择修改字段；输入新值，确认后覆盖原数据，提示</a:t>
            </a:r>
            <a:r>
              <a:rPr kumimoji="1" lang="en-US" altLang="zh-CN" dirty="0"/>
              <a:t> “</a:t>
            </a:r>
            <a:r>
              <a:rPr kumimoji="1" lang="zh-CN" altLang="en-US" dirty="0"/>
              <a:t>修改成功</a:t>
            </a:r>
            <a:r>
              <a:rPr kumimoji="1" lang="en-US" altLang="zh-CN" dirty="0"/>
              <a:t>”</a:t>
            </a:r>
            <a:r>
              <a:rPr kumimoji="1" lang="zh-CN" altLang="en-US" dirty="0"/>
              <a:t>。</a:t>
            </a:r>
          </a:p>
          <a:p>
            <a:pPr algn="l">
              <a:lnSpc>
                <a:spcPct val="110000"/>
              </a:lnSpc>
            </a:pPr>
            <a:r>
              <a:rPr kumimoji="1" lang="en-US" altLang="zh-CN" dirty="0"/>
              <a:t>4.</a:t>
            </a:r>
            <a:r>
              <a:rPr kumimoji="1" lang="zh-CN" altLang="en-US" dirty="0"/>
              <a:t>查询图书信息（</a:t>
            </a:r>
            <a:r>
              <a:rPr kumimoji="1" lang="en-US" altLang="zh-CN" dirty="0" err="1"/>
              <a:t>search_book</a:t>
            </a:r>
            <a:r>
              <a:rPr kumimoji="1" lang="en-US" altLang="zh-CN" dirty="0"/>
              <a:t> </a:t>
            </a:r>
            <a:r>
              <a:rPr kumimoji="1" lang="zh-CN" altLang="en-US" dirty="0"/>
              <a:t>函数）：按编号精确匹配；按书名精确匹配，支持同名多书查询；按作者精确匹配，显示该作者所有图书。</a:t>
            </a:r>
          </a:p>
          <a:p>
            <a:pPr algn="ctr">
              <a:lnSpc>
                <a:spcPct val="110000"/>
              </a:lnSpc>
            </a:pPr>
            <a:r>
              <a:rPr kumimoji="1" lang="zh-CN" altLang="en-US" dirty="0"/>
              <a:t>排序功能</a:t>
            </a:r>
          </a:p>
          <a:p>
            <a:pPr algn="l">
              <a:lnSpc>
                <a:spcPct val="110000"/>
              </a:lnSpc>
            </a:pPr>
            <a:r>
              <a:rPr kumimoji="1" lang="en-US" altLang="zh-CN" dirty="0"/>
              <a:t>1.</a:t>
            </a:r>
            <a:r>
              <a:rPr kumimoji="1" lang="zh-CN" altLang="en-US" dirty="0"/>
              <a:t>按价格筛选图书（</a:t>
            </a:r>
            <a:r>
              <a:rPr kumimoji="1" lang="en-US" altLang="zh-CN" dirty="0" err="1"/>
              <a:t>display_price_lower</a:t>
            </a:r>
            <a:r>
              <a:rPr kumimoji="1" lang="en-US" altLang="zh-CN" dirty="0"/>
              <a:t> </a:t>
            </a:r>
            <a:r>
              <a:rPr kumimoji="1" lang="zh-CN" altLang="en-US" dirty="0"/>
              <a:t>函数）：输入目标价格，遍历</a:t>
            </a:r>
            <a:r>
              <a:rPr kumimoji="1" lang="en-US" altLang="zh-CN" dirty="0"/>
              <a:t> library.txt</a:t>
            </a:r>
            <a:r>
              <a:rPr kumimoji="1" lang="zh-CN" altLang="en-US" dirty="0"/>
              <a:t>，筛选价格</a:t>
            </a:r>
            <a:r>
              <a:rPr kumimoji="1" lang="en-US" altLang="zh-CN" dirty="0"/>
              <a:t>≤</a:t>
            </a:r>
            <a:r>
              <a:rPr kumimoji="1" lang="zh-CN" altLang="en-US" dirty="0"/>
              <a:t>该值的图书，按文件存储顺序显示。</a:t>
            </a:r>
          </a:p>
          <a:p>
            <a:pPr algn="l">
              <a:lnSpc>
                <a:spcPct val="110000"/>
              </a:lnSpc>
            </a:pPr>
            <a:r>
              <a:rPr kumimoji="1" lang="zh-CN" altLang="en-US" dirty="0"/>
              <a:t>输出：符合条件的图书列表，无匹配则提示</a:t>
            </a:r>
            <a:r>
              <a:rPr kumimoji="1" lang="en-US" altLang="zh-CN" dirty="0"/>
              <a:t> “</a:t>
            </a:r>
            <a:r>
              <a:rPr kumimoji="1" lang="zh-CN" altLang="en-US" dirty="0"/>
              <a:t>没有比</a:t>
            </a:r>
            <a:r>
              <a:rPr kumimoji="1" lang="en-US" altLang="zh-CN" dirty="0"/>
              <a:t> XX </a:t>
            </a:r>
            <a:r>
              <a:rPr kumimoji="1" lang="zh-CN" altLang="en-US" dirty="0"/>
              <a:t>元更低的图书</a:t>
            </a:r>
            <a:r>
              <a:rPr kumimoji="1" lang="en-US" altLang="zh-CN" dirty="0"/>
              <a:t>”</a:t>
            </a:r>
            <a:r>
              <a:rPr kumimoji="1" lang="zh-CN" altLang="en-US" dirty="0"/>
              <a:t>。</a:t>
            </a:r>
          </a:p>
          <a:p>
            <a:pPr algn="l">
              <a:lnSpc>
                <a:spcPct val="110000"/>
              </a:lnSpc>
            </a:pPr>
            <a:r>
              <a:rPr kumimoji="1" lang="en-US" altLang="zh-CN" dirty="0"/>
              <a:t>2.</a:t>
            </a:r>
            <a:r>
              <a:rPr kumimoji="1" lang="zh-CN" altLang="en-US" dirty="0"/>
              <a:t>受欢迎度排行榜（</a:t>
            </a:r>
            <a:r>
              <a:rPr kumimoji="1" lang="en-US" altLang="zh-CN" dirty="0" err="1"/>
              <a:t>dispaly_popular</a:t>
            </a:r>
            <a:r>
              <a:rPr kumimoji="1" lang="en-US" altLang="zh-CN" dirty="0"/>
              <a:t> </a:t>
            </a:r>
            <a:r>
              <a:rPr kumimoji="1" lang="zh-CN" altLang="en-US" dirty="0"/>
              <a:t>函数）：按借阅次数（</a:t>
            </a:r>
            <a:r>
              <a:rPr kumimoji="1" lang="en-US" altLang="zh-CN" dirty="0"/>
              <a:t>time </a:t>
            </a:r>
            <a:r>
              <a:rPr kumimoji="1" lang="zh-CN" altLang="en-US" dirty="0"/>
              <a:t>字段）降序排序，使用选择排序算法。</a:t>
            </a:r>
          </a:p>
          <a:p>
            <a:pPr algn="l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30" name="标题 1"/>
          <p:cNvSpPr txBox="1"/>
          <p:nvPr/>
        </p:nvSpPr>
        <p:spPr>
          <a:xfrm>
            <a:off x="759048" y="486862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 panose="020B0800000000000000" charset="-122"/>
              </a:rPr>
              <a:t>主要函数</a:t>
            </a:r>
            <a:endParaRPr kumimoji="1" lang="zh-CN" altLang="en-US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1" name="标题 1"/>
          <p:cNvSpPr txBox="1"/>
          <p:nvPr/>
        </p:nvSpPr>
        <p:spPr>
          <a:xfrm flipV="1">
            <a:off x="338138" y="361215"/>
            <a:ext cx="322262" cy="23167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flipV="1">
            <a:off x="490538" y="649448"/>
            <a:ext cx="169862" cy="12211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flipV="1">
            <a:off x="490538" y="828120"/>
            <a:ext cx="169862" cy="12211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204700" cy="6858000"/>
          </a:xfrm>
          <a:prstGeom prst="rect">
            <a:avLst/>
          </a:prstGeom>
          <a:gradFill>
            <a:gsLst>
              <a:gs pos="22000">
                <a:schemeClr val="accent1">
                  <a:lumMod val="10000"/>
                  <a:lumOff val="90000"/>
                  <a:alpha val="0"/>
                </a:schemeClr>
              </a:gs>
              <a:gs pos="100000">
                <a:schemeClr val="accent1">
                  <a:lumMod val="25000"/>
                  <a:lumOff val="75000"/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-27305"/>
            <a:ext cx="12204700" cy="6858000"/>
          </a:xfrm>
          <a:prstGeom prst="rect">
            <a:avLst/>
          </a:prstGeom>
          <a:gradFill>
            <a:gsLst>
              <a:gs pos="22000">
                <a:schemeClr val="accent1">
                  <a:lumMod val="10000"/>
                  <a:lumOff val="90000"/>
                  <a:alpha val="0"/>
                </a:schemeClr>
              </a:gs>
              <a:gs pos="100000">
                <a:schemeClr val="accent1">
                  <a:lumMod val="25000"/>
                  <a:lumOff val="75000"/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zh-CN" altLang="en-US" dirty="0"/>
              <a:t>用户功能</a:t>
            </a:r>
          </a:p>
          <a:p>
            <a:pPr algn="l">
              <a:lnSpc>
                <a:spcPct val="110000"/>
              </a:lnSpc>
            </a:pPr>
            <a:r>
              <a:rPr kumimoji="1" lang="en-US" altLang="zh-CN" dirty="0"/>
              <a:t>1.</a:t>
            </a:r>
            <a:r>
              <a:rPr kumimoji="1" lang="zh-CN" altLang="en-US" dirty="0"/>
              <a:t>借书功能（</a:t>
            </a:r>
            <a:r>
              <a:rPr kumimoji="1" lang="en-US" altLang="zh-CN" dirty="0" err="1"/>
              <a:t>borrow_book</a:t>
            </a:r>
            <a:r>
              <a:rPr kumimoji="1" lang="en-US" altLang="zh-CN" dirty="0"/>
              <a:t> </a:t>
            </a:r>
            <a:r>
              <a:rPr kumimoji="1" lang="zh-CN" altLang="en-US" dirty="0"/>
              <a:t>函数）：会员登录后输入书名，查找图书；若存在且馆藏量</a:t>
            </a:r>
            <a:r>
              <a:rPr kumimoji="1" lang="en-US" altLang="zh-CN" dirty="0"/>
              <a:t> &gt; 0</a:t>
            </a:r>
            <a:r>
              <a:rPr kumimoji="1" lang="zh-CN" altLang="en-US" dirty="0"/>
              <a:t>，馆藏量减</a:t>
            </a:r>
            <a:r>
              <a:rPr kumimoji="1" lang="en-US" altLang="zh-CN" dirty="0"/>
              <a:t> 1</a:t>
            </a:r>
            <a:r>
              <a:rPr kumimoji="1" lang="zh-CN" altLang="en-US" dirty="0"/>
              <a:t>，借阅次数加</a:t>
            </a:r>
            <a:r>
              <a:rPr kumimoji="1" lang="en-US" altLang="zh-CN" dirty="0"/>
              <a:t> </a:t>
            </a:r>
            <a:r>
              <a:rPr kumimoji="1" lang="zh-CN" altLang="en-US" dirty="0"/>
              <a:t>一，追加借阅记录；提示</a:t>
            </a:r>
            <a:r>
              <a:rPr kumimoji="1" lang="en-US" altLang="zh-CN" dirty="0"/>
              <a:t> “</a:t>
            </a:r>
            <a:r>
              <a:rPr kumimoji="1" lang="zh-CN" altLang="en-US" dirty="0"/>
              <a:t>借书成功</a:t>
            </a:r>
            <a:r>
              <a:rPr kumimoji="1" lang="en-US" altLang="zh-CN" dirty="0"/>
              <a:t>”</a:t>
            </a:r>
            <a:r>
              <a:rPr kumimoji="1" lang="zh-CN" altLang="en-US" dirty="0"/>
              <a:t>，否则提示</a:t>
            </a:r>
            <a:r>
              <a:rPr kumimoji="1" lang="en-US" altLang="zh-CN" dirty="0"/>
              <a:t> “</a:t>
            </a:r>
            <a:r>
              <a:rPr kumimoji="1" lang="zh-CN" altLang="en-US" dirty="0"/>
              <a:t>未找到该书</a:t>
            </a:r>
            <a:r>
              <a:rPr kumimoji="1" lang="en-US" altLang="zh-CN" dirty="0"/>
              <a:t>” </a:t>
            </a:r>
            <a:r>
              <a:rPr kumimoji="1" lang="zh-CN" altLang="en-US" dirty="0"/>
              <a:t>或</a:t>
            </a:r>
            <a:r>
              <a:rPr kumimoji="1" lang="en-US" altLang="zh-CN" dirty="0"/>
              <a:t> “</a:t>
            </a:r>
            <a:r>
              <a:rPr kumimoji="1" lang="zh-CN" altLang="en-US" dirty="0"/>
              <a:t>馆藏量不足</a:t>
            </a:r>
            <a:r>
              <a:rPr kumimoji="1" lang="en-US" altLang="zh-CN" dirty="0"/>
              <a:t>”</a:t>
            </a:r>
            <a:r>
              <a:rPr kumimoji="1" lang="zh-CN" altLang="en-US" dirty="0"/>
              <a:t>。</a:t>
            </a:r>
          </a:p>
          <a:p>
            <a:pPr algn="l">
              <a:lnSpc>
                <a:spcPct val="110000"/>
              </a:lnSpc>
            </a:pPr>
            <a:r>
              <a:rPr kumimoji="1" lang="en-US" altLang="zh-CN" dirty="0"/>
              <a:t>2.</a:t>
            </a:r>
            <a:r>
              <a:rPr kumimoji="1" lang="zh-CN" altLang="en-US" dirty="0"/>
              <a:t>还书功能（</a:t>
            </a:r>
            <a:r>
              <a:rPr kumimoji="1" lang="en-US" altLang="zh-CN" dirty="0" err="1"/>
              <a:t>return_book</a:t>
            </a:r>
            <a:r>
              <a:rPr kumimoji="1" lang="en-US" altLang="zh-CN" dirty="0"/>
              <a:t> </a:t>
            </a:r>
            <a:r>
              <a:rPr kumimoji="1" lang="zh-CN" altLang="en-US" dirty="0"/>
              <a:t>函数）：会员登录后输入书名，查找借阅记录；若存在，馆藏量加</a:t>
            </a:r>
            <a:r>
              <a:rPr kumimoji="1" lang="en-US" altLang="zh-CN" dirty="0"/>
              <a:t> 1</a:t>
            </a:r>
            <a:r>
              <a:rPr kumimoji="1" lang="zh-CN" altLang="en-US" dirty="0"/>
              <a:t>，删除借阅条目，更新文件；提示</a:t>
            </a:r>
            <a:r>
              <a:rPr kumimoji="1" lang="en-US" altLang="zh-CN" dirty="0"/>
              <a:t> “</a:t>
            </a:r>
            <a:r>
              <a:rPr kumimoji="1" lang="zh-CN" altLang="en-US" dirty="0"/>
              <a:t>还书成功</a:t>
            </a:r>
            <a:r>
              <a:rPr kumimoji="1" lang="en-US" altLang="zh-CN" dirty="0"/>
              <a:t>”</a:t>
            </a:r>
            <a:r>
              <a:rPr kumimoji="1" lang="zh-CN" altLang="en-US" dirty="0"/>
              <a:t>，否则提示</a:t>
            </a:r>
            <a:r>
              <a:rPr kumimoji="1" lang="en-US" altLang="zh-CN" dirty="0"/>
              <a:t> “</a:t>
            </a:r>
            <a:r>
              <a:rPr kumimoji="1" lang="zh-CN" altLang="en-US" dirty="0"/>
              <a:t>您并没有这条借阅信息</a:t>
            </a:r>
            <a:r>
              <a:rPr kumimoji="1" lang="en-US" altLang="zh-CN" dirty="0"/>
              <a:t>”</a:t>
            </a:r>
            <a:r>
              <a:rPr kumimoji="1" lang="zh-CN" altLang="en-US" dirty="0"/>
              <a:t>。</a:t>
            </a:r>
          </a:p>
          <a:p>
            <a:pPr algn="l">
              <a:lnSpc>
                <a:spcPct val="110000"/>
              </a:lnSpc>
            </a:pPr>
            <a:r>
              <a:rPr kumimoji="1" lang="en-US" altLang="zh-CN" dirty="0"/>
              <a:t>3.</a:t>
            </a:r>
            <a:r>
              <a:rPr kumimoji="1" lang="zh-CN" altLang="en-US" dirty="0"/>
              <a:t>找回密码（</a:t>
            </a:r>
            <a:r>
              <a:rPr kumimoji="1" lang="en-US" altLang="zh-CN" dirty="0" err="1"/>
              <a:t>find_account</a:t>
            </a:r>
            <a:r>
              <a:rPr kumimoji="1" lang="en-US" altLang="zh-CN" dirty="0"/>
              <a:t> </a:t>
            </a:r>
            <a:r>
              <a:rPr kumimoji="1" lang="zh-CN" altLang="en-US" dirty="0"/>
              <a:t>函数）：会员登录失败后，选择</a:t>
            </a:r>
            <a:r>
              <a:rPr kumimoji="1" lang="en-US" altLang="zh-CN" dirty="0"/>
              <a:t> “</a:t>
            </a:r>
            <a:r>
              <a:rPr kumimoji="1" lang="zh-CN" altLang="en-US" dirty="0"/>
              <a:t>找回密码</a:t>
            </a:r>
            <a:r>
              <a:rPr kumimoji="1" lang="en-US" altLang="zh-CN" dirty="0"/>
              <a:t>”</a:t>
            </a:r>
            <a:r>
              <a:rPr kumimoji="1" lang="zh-CN" altLang="en-US" dirty="0"/>
              <a:t>，输入姓名查找会员；输入密钥，验证通过后修改密码，保存至文件；错误则剩余尝试次数减</a:t>
            </a:r>
            <a:r>
              <a:rPr kumimoji="1" lang="en-US" altLang="zh-CN" dirty="0"/>
              <a:t> 1</a:t>
            </a:r>
            <a:r>
              <a:rPr kumimoji="1" lang="zh-CN" altLang="en-US" dirty="0"/>
              <a:t>（最多</a:t>
            </a:r>
            <a:r>
              <a:rPr kumimoji="1" lang="en-US" altLang="zh-CN" dirty="0"/>
              <a:t> 3 </a:t>
            </a:r>
            <a:r>
              <a:rPr kumimoji="1" lang="zh-CN" altLang="en-US" dirty="0"/>
              <a:t>次）；提示</a:t>
            </a:r>
            <a:r>
              <a:rPr kumimoji="1" lang="en-US" altLang="zh-CN" dirty="0"/>
              <a:t> “</a:t>
            </a:r>
            <a:r>
              <a:rPr kumimoji="1" lang="zh-CN" altLang="en-US" dirty="0"/>
              <a:t>密码修改成功</a:t>
            </a:r>
            <a:r>
              <a:rPr kumimoji="1" lang="en-US" altLang="zh-CN" dirty="0"/>
              <a:t>” </a:t>
            </a:r>
            <a:r>
              <a:rPr kumimoji="1" lang="zh-CN" altLang="en-US" dirty="0"/>
              <a:t>或</a:t>
            </a:r>
            <a:r>
              <a:rPr kumimoji="1" lang="en-US" altLang="zh-CN" dirty="0"/>
              <a:t> “</a:t>
            </a:r>
            <a:r>
              <a:rPr kumimoji="1" lang="zh-CN" altLang="en-US" dirty="0"/>
              <a:t>输入次数已用完</a:t>
            </a:r>
            <a:r>
              <a:rPr kumimoji="1" lang="en-US" altLang="zh-CN" dirty="0"/>
              <a:t>”</a:t>
            </a:r>
            <a:r>
              <a:rPr kumimoji="1" lang="zh-CN" altLang="en-US" dirty="0"/>
              <a:t>。</a:t>
            </a:r>
          </a:p>
          <a:p>
            <a:pPr algn="l">
              <a:lnSpc>
                <a:spcPct val="110000"/>
              </a:lnSpc>
            </a:pPr>
            <a:r>
              <a:rPr kumimoji="1" lang="zh-CN" altLang="en-US" dirty="0"/>
              <a:t>安全机制：密钥验证失败</a:t>
            </a:r>
            <a:r>
              <a:rPr kumimoji="1" lang="en-US" altLang="zh-CN" dirty="0"/>
              <a:t> 3 </a:t>
            </a:r>
            <a:r>
              <a:rPr kumimoji="1" lang="zh-CN" altLang="en-US" dirty="0"/>
              <a:t>次后锁定，强制返回主菜单。</a:t>
            </a:r>
          </a:p>
          <a:p>
            <a:pPr algn="ctr">
              <a:lnSpc>
                <a:spcPct val="110000"/>
              </a:lnSpc>
            </a:pPr>
            <a:r>
              <a:rPr kumimoji="1" lang="zh-CN" altLang="en-US" dirty="0"/>
              <a:t>会员管理功能</a:t>
            </a:r>
          </a:p>
          <a:p>
            <a:pPr algn="l">
              <a:lnSpc>
                <a:spcPct val="110000"/>
              </a:lnSpc>
            </a:pPr>
            <a:r>
              <a:rPr kumimoji="1" lang="en-US" altLang="zh-CN" dirty="0"/>
              <a:t>1.</a:t>
            </a:r>
            <a:r>
              <a:rPr kumimoji="1" lang="zh-CN" altLang="en-US" dirty="0"/>
              <a:t>会员注册（</a:t>
            </a:r>
            <a:r>
              <a:rPr kumimoji="1" lang="en-US" altLang="zh-CN" dirty="0" err="1"/>
              <a:t>member_log_up</a:t>
            </a:r>
            <a:r>
              <a:rPr kumimoji="1" lang="en-US" altLang="zh-CN" dirty="0"/>
              <a:t> </a:t>
            </a:r>
            <a:r>
              <a:rPr kumimoji="1" lang="zh-CN" altLang="en-US" dirty="0"/>
              <a:t>函数）</a:t>
            </a:r>
            <a:r>
              <a:rPr kumimoji="1" lang="en-US" altLang="zh-CN" dirty="0"/>
              <a:t>:</a:t>
            </a:r>
            <a:r>
              <a:rPr kumimoji="1" lang="zh-CN" altLang="en-US" dirty="0"/>
              <a:t>输入会员</a:t>
            </a:r>
            <a:r>
              <a:rPr kumimoji="1" lang="en-US" altLang="zh-CN" dirty="0"/>
              <a:t> ID</a:t>
            </a:r>
            <a:r>
              <a:rPr kumimoji="1" lang="zh-CN" altLang="en-US" dirty="0"/>
              <a:t>，查重，重复则提示；填写密码、找回密钥、姓名、性别；确认保存（</a:t>
            </a:r>
            <a:r>
              <a:rPr kumimoji="1" lang="en-US" altLang="zh-CN" dirty="0"/>
              <a:t>y/n</a:t>
            </a:r>
            <a:r>
              <a:rPr kumimoji="1" lang="zh-CN" altLang="en-US" dirty="0"/>
              <a:t>），选择</a:t>
            </a:r>
            <a:r>
              <a:rPr kumimoji="1" lang="en-US" altLang="zh-CN" dirty="0"/>
              <a:t> y </a:t>
            </a:r>
            <a:r>
              <a:rPr kumimoji="1" lang="zh-CN" altLang="en-US" dirty="0"/>
              <a:t>则追加信息到</a:t>
            </a:r>
            <a:r>
              <a:rPr kumimoji="1" lang="en-US" altLang="zh-CN" dirty="0"/>
              <a:t> infomember.txt</a:t>
            </a:r>
            <a:r>
              <a:rPr kumimoji="1" lang="zh-CN" altLang="en-US" dirty="0"/>
              <a:t>，提示</a:t>
            </a:r>
            <a:r>
              <a:rPr kumimoji="1" lang="en-US" altLang="zh-CN" dirty="0"/>
              <a:t> “</a:t>
            </a:r>
            <a:r>
              <a:rPr kumimoji="1" lang="zh-CN" altLang="en-US" dirty="0"/>
              <a:t>注册成功</a:t>
            </a:r>
            <a:r>
              <a:rPr kumimoji="1" lang="en-US" altLang="zh-CN" dirty="0"/>
              <a:t>”</a:t>
            </a:r>
            <a:r>
              <a:rPr kumimoji="1" lang="zh-CN" altLang="en-US" dirty="0"/>
              <a:t>。</a:t>
            </a:r>
          </a:p>
          <a:p>
            <a:pPr algn="l">
              <a:lnSpc>
                <a:spcPct val="110000"/>
              </a:lnSpc>
            </a:pPr>
            <a:r>
              <a:rPr kumimoji="1" lang="en-US" altLang="zh-CN" dirty="0"/>
              <a:t>2.</a:t>
            </a:r>
            <a:r>
              <a:rPr kumimoji="1" lang="zh-CN" altLang="en-US" dirty="0"/>
              <a:t>会员登录（</a:t>
            </a:r>
            <a:r>
              <a:rPr kumimoji="1" lang="en-US" altLang="zh-CN" dirty="0" err="1"/>
              <a:t>member_log_in</a:t>
            </a:r>
            <a:r>
              <a:rPr kumimoji="1" lang="en-US" altLang="zh-CN" dirty="0"/>
              <a:t> </a:t>
            </a:r>
            <a:r>
              <a:rPr kumimoji="1" lang="zh-CN" altLang="en-US" dirty="0"/>
              <a:t>函数）</a:t>
            </a:r>
            <a:r>
              <a:rPr kumimoji="1" lang="en-US" altLang="zh-CN" dirty="0"/>
              <a:t>:</a:t>
            </a:r>
            <a:r>
              <a:rPr kumimoji="1" lang="zh-CN" altLang="en-US" dirty="0"/>
              <a:t>输入</a:t>
            </a:r>
            <a:r>
              <a:rPr kumimoji="1" lang="en-US" altLang="zh-CN" dirty="0"/>
              <a:t> ID</a:t>
            </a:r>
            <a:r>
              <a:rPr kumimoji="1" lang="zh-CN" altLang="en-US" dirty="0"/>
              <a:t>，查找会员，不存在则提示</a:t>
            </a:r>
            <a:r>
              <a:rPr kumimoji="1" lang="en-US" altLang="zh-CN" dirty="0"/>
              <a:t> “</a:t>
            </a:r>
            <a:r>
              <a:rPr kumimoji="1" lang="zh-CN" altLang="en-US" dirty="0"/>
              <a:t>该</a:t>
            </a:r>
            <a:r>
              <a:rPr kumimoji="1" lang="en-US" altLang="zh-CN" dirty="0"/>
              <a:t> ID </a:t>
            </a:r>
            <a:r>
              <a:rPr kumimoji="1" lang="zh-CN" altLang="en-US" dirty="0"/>
              <a:t>未注册</a:t>
            </a:r>
            <a:r>
              <a:rPr kumimoji="1" lang="en-US" altLang="zh-CN" dirty="0"/>
              <a:t>”</a:t>
            </a:r>
            <a:r>
              <a:rPr kumimoji="1" lang="zh-CN" altLang="en-US" dirty="0"/>
              <a:t>，询问是否注册；存在则输入密码验证；</a:t>
            </a:r>
            <a:r>
              <a:rPr kumimoji="1" lang="en-US" altLang="zh-CN" dirty="0"/>
              <a:t>3 </a:t>
            </a:r>
            <a:r>
              <a:rPr kumimoji="1" lang="zh-CN" altLang="en-US" dirty="0"/>
              <a:t>次密码错误后锁定，需通过找回密码或重新注册恢复。</a:t>
            </a:r>
          </a:p>
          <a:p>
            <a:pPr algn="l">
              <a:lnSpc>
                <a:spcPct val="110000"/>
              </a:lnSpc>
            </a:pPr>
            <a:r>
              <a:rPr kumimoji="1" lang="zh-CN" altLang="en-US" dirty="0"/>
              <a:t>返回值：登录成功（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）、需注册（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）、登录失败（</a:t>
            </a:r>
            <a:r>
              <a:rPr kumimoji="1" lang="en-US" altLang="zh-CN" dirty="0"/>
              <a:t>0</a:t>
            </a:r>
            <a:r>
              <a:rPr kumimoji="1" lang="zh-CN" altLang="en-US" dirty="0"/>
              <a:t>）。</a:t>
            </a:r>
          </a:p>
          <a:p>
            <a:pPr algn="l">
              <a:lnSpc>
                <a:spcPct val="110000"/>
              </a:lnSpc>
            </a:pPr>
            <a:r>
              <a:rPr kumimoji="1" lang="en-US" altLang="zh-CN" dirty="0"/>
              <a:t>3.</a:t>
            </a:r>
            <a:r>
              <a:rPr kumimoji="1" lang="zh-CN" altLang="en-US" dirty="0"/>
              <a:t>账户信息（</a:t>
            </a:r>
            <a:r>
              <a:rPr kumimoji="1" lang="en-US" altLang="zh-CN" dirty="0" err="1"/>
              <a:t>user_account</a:t>
            </a:r>
            <a:r>
              <a:rPr kumimoji="1" lang="en-US" altLang="zh-CN" dirty="0"/>
              <a:t> </a:t>
            </a:r>
            <a:r>
              <a:rPr kumimoji="1" lang="zh-CN" altLang="en-US" dirty="0"/>
              <a:t>函数）：显示会员个人信息及当前借阅记录；支持密码修改，需输入密钥验证，提示</a:t>
            </a:r>
            <a:r>
              <a:rPr kumimoji="1" lang="en-US" altLang="zh-CN" dirty="0"/>
              <a:t> “</a:t>
            </a:r>
            <a:r>
              <a:rPr kumimoji="1" lang="zh-CN" altLang="en-US" dirty="0"/>
              <a:t>密码修改成功</a:t>
            </a:r>
            <a:r>
              <a:rPr kumimoji="1" lang="en-US" altLang="zh-CN" dirty="0"/>
              <a:t>”</a:t>
            </a:r>
            <a:r>
              <a:rPr kumimoji="1" lang="zh-CN" altLang="en-US" dirty="0"/>
              <a:t>，需重新登录生效。</a:t>
            </a:r>
          </a:p>
        </p:txBody>
      </p:sp>
      <p:sp>
        <p:nvSpPr>
          <p:cNvPr id="31" name="标题 1"/>
          <p:cNvSpPr txBox="1"/>
          <p:nvPr/>
        </p:nvSpPr>
        <p:spPr>
          <a:xfrm flipV="1">
            <a:off x="338138" y="361215"/>
            <a:ext cx="322262" cy="23167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flipV="1">
            <a:off x="490538" y="649448"/>
            <a:ext cx="169862" cy="12211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flipV="1">
            <a:off x="490538" y="828120"/>
            <a:ext cx="169862" cy="12211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839058" y="40494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 panose="020B0800000000000000" charset="-122"/>
              </a:rPr>
              <a:t>主要函数</a:t>
            </a:r>
            <a:endParaRPr kumimoji="1"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 l="55158" t="51015" r="5158" b="1015"/>
          <a:stretch>
            <a:fillRect/>
          </a:stretch>
        </p:blipFill>
        <p:spPr>
          <a:xfrm>
            <a:off x="1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alpha val="97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-231820" y="2108200"/>
            <a:ext cx="12711448" cy="2667000"/>
          </a:xfrm>
          <a:prstGeom prst="rect">
            <a:avLst/>
          </a:prstGeom>
          <a:solidFill>
            <a:schemeClr val="accent1"/>
          </a:solidFill>
          <a:ln w="25400" cap="sq">
            <a:solidFill>
              <a:schemeClr val="accent2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37525" y="2480259"/>
            <a:ext cx="3530600" cy="1930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13800">
                <a:ln w="12700">
                  <a:noFill/>
                </a:ln>
                <a:gradFill>
                  <a:gsLst>
                    <a:gs pos="0">
                      <a:srgbClr val="009CDA">
                        <a:alpha val="100000"/>
                      </a:srgbClr>
                    </a:gs>
                    <a:gs pos="100000">
                      <a:srgbClr val="8ADEFF">
                        <a:alpha val="100000"/>
                      </a:srgbClr>
                    </a:gs>
                  </a:gsLst>
                  <a:lin ang="10800000" scaled="0"/>
                </a:gradFill>
                <a:latin typeface="Montserrat Black" panose="00000A00000000000000"/>
                <a:ea typeface="Montserrat Black" panose="00000A00000000000000"/>
                <a:cs typeface="Montserrat Black" panose="00000A00000000000000"/>
              </a:rPr>
              <a:t>04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240714" y="2242718"/>
            <a:ext cx="7278185" cy="240548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编码环境与语言</a:t>
            </a: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rot="10800000">
            <a:off x="-287626" y="1839167"/>
            <a:ext cx="2982883" cy="53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rot="10800000">
            <a:off x="8135364" y="4488207"/>
            <a:ext cx="2982883" cy="55602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>
            <a:off x="9576298" y="744226"/>
            <a:ext cx="1942601" cy="24122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22000">
                <a:schemeClr val="accent1">
                  <a:lumMod val="10000"/>
                  <a:lumOff val="90000"/>
                  <a:alpha val="0"/>
                </a:schemeClr>
              </a:gs>
              <a:gs pos="100000">
                <a:schemeClr val="accent1">
                  <a:lumMod val="25000"/>
                  <a:lumOff val="75000"/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331447" y="3932456"/>
            <a:ext cx="1047829" cy="1047829"/>
          </a:xfrm>
          <a:prstGeom prst="ellipse">
            <a:avLst/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0" tIns="45720" rIns="0" bIns="45720" rtlCol="0" anchor="ctr"/>
          <a:lstStyle/>
          <a:p>
            <a:pPr algn="ctr">
              <a:lnSpc>
                <a:spcPct val="12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214620" y="2209588"/>
            <a:ext cx="377825" cy="1127125"/>
          </a:xfrm>
          <a:custGeom>
            <a:avLst/>
            <a:gdLst>
              <a:gd name="T0" fmla="*/ 77 w 77"/>
              <a:gd name="T1" fmla="*/ 233 h 233"/>
              <a:gd name="T2" fmla="*/ 37 w 77"/>
              <a:gd name="T3" fmla="*/ 206 h 233"/>
              <a:gd name="T4" fmla="*/ 10 w 77"/>
              <a:gd name="T5" fmla="*/ 166 h 233"/>
              <a:gd name="T6" fmla="*/ 0 w 77"/>
              <a:gd name="T7" fmla="*/ 116 h 233"/>
              <a:gd name="T8" fmla="*/ 10 w 77"/>
              <a:gd name="T9" fmla="*/ 67 h 233"/>
              <a:gd name="T10" fmla="*/ 37 w 77"/>
              <a:gd name="T11" fmla="*/ 27 h 233"/>
              <a:gd name="T12" fmla="*/ 77 w 77"/>
              <a:gd name="T13" fmla="*/ 0 h 233"/>
            </a:gdLst>
            <a:ahLst/>
            <a:cxnLst/>
            <a:rect l="0" t="0" r="r" b="b"/>
            <a:pathLst>
              <a:path w="77" h="233">
                <a:moveTo>
                  <a:pt x="77" y="233"/>
                </a:moveTo>
                <a:cubicBezTo>
                  <a:pt x="62" y="226"/>
                  <a:pt x="49" y="217"/>
                  <a:pt x="37" y="206"/>
                </a:cubicBezTo>
                <a:cubicBezTo>
                  <a:pt x="26" y="194"/>
                  <a:pt x="16" y="181"/>
                  <a:pt x="10" y="166"/>
                </a:cubicBezTo>
                <a:cubicBezTo>
                  <a:pt x="4" y="150"/>
                  <a:pt x="0" y="134"/>
                  <a:pt x="0" y="116"/>
                </a:cubicBezTo>
                <a:cubicBezTo>
                  <a:pt x="0" y="99"/>
                  <a:pt x="4" y="82"/>
                  <a:pt x="10" y="67"/>
                </a:cubicBezTo>
                <a:cubicBezTo>
                  <a:pt x="16" y="52"/>
                  <a:pt x="26" y="38"/>
                  <a:pt x="37" y="27"/>
                </a:cubicBezTo>
                <a:cubicBezTo>
                  <a:pt x="49" y="16"/>
                  <a:pt x="62" y="6"/>
                  <a:pt x="77" y="0"/>
                </a:cubicBezTo>
              </a:path>
            </a:pathLst>
          </a:custGeom>
          <a:noFill/>
          <a:ln w="20638" cap="flat">
            <a:solidFill>
              <a:schemeClr val="accent1"/>
            </a:solidFill>
            <a:miter/>
            <a:headEnd type="oval"/>
            <a:tailEnd type="oval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214620" y="3896465"/>
            <a:ext cx="377825" cy="1127125"/>
          </a:xfrm>
          <a:custGeom>
            <a:avLst/>
            <a:gdLst>
              <a:gd name="T0" fmla="*/ 77 w 77"/>
              <a:gd name="T1" fmla="*/ 233 h 233"/>
              <a:gd name="T2" fmla="*/ 37 w 77"/>
              <a:gd name="T3" fmla="*/ 206 h 233"/>
              <a:gd name="T4" fmla="*/ 10 w 77"/>
              <a:gd name="T5" fmla="*/ 166 h 233"/>
              <a:gd name="T6" fmla="*/ 0 w 77"/>
              <a:gd name="T7" fmla="*/ 116 h 233"/>
              <a:gd name="T8" fmla="*/ 10 w 77"/>
              <a:gd name="T9" fmla="*/ 67 h 233"/>
              <a:gd name="T10" fmla="*/ 37 w 77"/>
              <a:gd name="T11" fmla="*/ 27 h 233"/>
              <a:gd name="T12" fmla="*/ 77 w 77"/>
              <a:gd name="T13" fmla="*/ 0 h 233"/>
            </a:gdLst>
            <a:ahLst/>
            <a:cxnLst/>
            <a:rect l="0" t="0" r="r" b="b"/>
            <a:pathLst>
              <a:path w="77" h="233">
                <a:moveTo>
                  <a:pt x="77" y="233"/>
                </a:moveTo>
                <a:cubicBezTo>
                  <a:pt x="62" y="226"/>
                  <a:pt x="49" y="217"/>
                  <a:pt x="37" y="206"/>
                </a:cubicBezTo>
                <a:cubicBezTo>
                  <a:pt x="26" y="194"/>
                  <a:pt x="16" y="181"/>
                  <a:pt x="10" y="166"/>
                </a:cubicBezTo>
                <a:cubicBezTo>
                  <a:pt x="4" y="150"/>
                  <a:pt x="0" y="134"/>
                  <a:pt x="0" y="116"/>
                </a:cubicBezTo>
                <a:cubicBezTo>
                  <a:pt x="0" y="99"/>
                  <a:pt x="4" y="82"/>
                  <a:pt x="10" y="67"/>
                </a:cubicBezTo>
                <a:cubicBezTo>
                  <a:pt x="16" y="52"/>
                  <a:pt x="26" y="38"/>
                  <a:pt x="37" y="27"/>
                </a:cubicBezTo>
                <a:cubicBezTo>
                  <a:pt x="49" y="16"/>
                  <a:pt x="62" y="6"/>
                  <a:pt x="77" y="0"/>
                </a:cubicBezTo>
              </a:path>
            </a:pathLst>
          </a:custGeom>
          <a:noFill/>
          <a:ln w="20638" cap="flat">
            <a:solidFill>
              <a:schemeClr val="bg1">
                <a:lumMod val="85000"/>
              </a:schemeClr>
            </a:solidFill>
            <a:miter/>
            <a:headEnd type="oval"/>
            <a:tailEnd type="oval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331447" y="2246645"/>
            <a:ext cx="1047829" cy="1047829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>
            <a:outerShdw blurRad="508000" dist="254000" dir="5400000" algn="ctr" rotWithShape="0">
              <a:srgbClr val="000000">
                <a:alpha val="30000"/>
              </a:srgbClr>
            </a:outerShdw>
          </a:effectLst>
        </p:spPr>
        <p:txBody>
          <a:bodyPr vert="horz" wrap="square" lIns="0" tIns="45720" rIns="0" bIns="45720" rtlCol="0" anchor="ctr"/>
          <a:lstStyle/>
          <a:p>
            <a:pPr algn="ctr">
              <a:lnSpc>
                <a:spcPct val="12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655186" y="4317082"/>
            <a:ext cx="390767" cy="361487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679485" y="2564676"/>
            <a:ext cx="342168" cy="390767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3323239" y="1892506"/>
            <a:ext cx="1077979" cy="3215822"/>
          </a:xfrm>
          <a:custGeom>
            <a:avLst/>
            <a:gdLst>
              <a:gd name="T0" fmla="*/ 77 w 77"/>
              <a:gd name="T1" fmla="*/ 233 h 233"/>
              <a:gd name="T2" fmla="*/ 37 w 77"/>
              <a:gd name="T3" fmla="*/ 206 h 233"/>
              <a:gd name="T4" fmla="*/ 10 w 77"/>
              <a:gd name="T5" fmla="*/ 166 h 233"/>
              <a:gd name="T6" fmla="*/ 0 w 77"/>
              <a:gd name="T7" fmla="*/ 116 h 233"/>
              <a:gd name="T8" fmla="*/ 10 w 77"/>
              <a:gd name="T9" fmla="*/ 67 h 233"/>
              <a:gd name="T10" fmla="*/ 37 w 77"/>
              <a:gd name="T11" fmla="*/ 27 h 233"/>
              <a:gd name="T12" fmla="*/ 77 w 77"/>
              <a:gd name="T13" fmla="*/ 0 h 233"/>
            </a:gdLst>
            <a:ahLst/>
            <a:cxnLst/>
            <a:rect l="0" t="0" r="r" b="b"/>
            <a:pathLst>
              <a:path w="77" h="233">
                <a:moveTo>
                  <a:pt x="77" y="233"/>
                </a:moveTo>
                <a:cubicBezTo>
                  <a:pt x="62" y="226"/>
                  <a:pt x="49" y="217"/>
                  <a:pt x="37" y="206"/>
                </a:cubicBezTo>
                <a:cubicBezTo>
                  <a:pt x="26" y="194"/>
                  <a:pt x="16" y="181"/>
                  <a:pt x="10" y="166"/>
                </a:cubicBezTo>
                <a:cubicBezTo>
                  <a:pt x="4" y="150"/>
                  <a:pt x="0" y="134"/>
                  <a:pt x="0" y="116"/>
                </a:cubicBezTo>
                <a:cubicBezTo>
                  <a:pt x="0" y="99"/>
                  <a:pt x="4" y="82"/>
                  <a:pt x="10" y="67"/>
                </a:cubicBezTo>
                <a:cubicBezTo>
                  <a:pt x="16" y="52"/>
                  <a:pt x="26" y="38"/>
                  <a:pt x="37" y="27"/>
                </a:cubicBezTo>
                <a:cubicBezTo>
                  <a:pt x="49" y="16"/>
                  <a:pt x="62" y="6"/>
                  <a:pt x="77" y="0"/>
                </a:cubicBezTo>
              </a:path>
            </a:pathLst>
          </a:custGeom>
          <a:noFill/>
          <a:ln w="20638" cap="flat">
            <a:solidFill>
              <a:schemeClr val="accent1"/>
            </a:solidFill>
            <a:miter/>
            <a:headEnd type="oval"/>
            <a:tailEnd type="oval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158049" y="1996357"/>
            <a:ext cx="2991458" cy="2991458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508000" dist="254000" dir="5400000" algn="ctr" rotWithShape="0">
              <a:srgbClr val="000000">
                <a:alpha val="30000"/>
              </a:srgbClr>
            </a:outerShdw>
          </a:effectLst>
        </p:spPr>
        <p:txBody>
          <a:bodyPr vert="horz" wrap="square" lIns="0" tIns="45720" rIns="0" bIns="45720" rtlCol="0" anchor="ctr"/>
          <a:lstStyle/>
          <a:p>
            <a:pPr algn="ctr">
              <a:lnSpc>
                <a:spcPct val="12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543222" y="4352355"/>
            <a:ext cx="4772478" cy="118544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采用C语言开发，C语言具有高效性和可移植性，适合开发图书管理系统。C语言支持结构化编程，代码可读性强，便于开发和维护。
C语言提供了丰富的库函数，方便实现文件操作和数据处理</a:t>
            </a:r>
            <a:endParaRPr kumimoji="1"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1991663" y="2838833"/>
            <a:ext cx="1324230" cy="1306505"/>
          </a:xfrm>
          <a:custGeom>
            <a:avLst/>
            <a:gdLst>
              <a:gd name="connsiteX0" fmla="*/ 1371696 w 1870330"/>
              <a:gd name="connsiteY0" fmla="*/ 1296270 h 1845296"/>
              <a:gd name="connsiteX1" fmla="*/ 1371696 w 1870330"/>
              <a:gd name="connsiteY1" fmla="*/ 1371136 h 1845296"/>
              <a:gd name="connsiteX2" fmla="*/ 1671448 w 1870330"/>
              <a:gd name="connsiteY2" fmla="*/ 1371136 h 1845296"/>
              <a:gd name="connsiteX3" fmla="*/ 1671448 w 1870330"/>
              <a:gd name="connsiteY3" fmla="*/ 1296270 h 1845296"/>
              <a:gd name="connsiteX4" fmla="*/ 1371696 w 1870330"/>
              <a:gd name="connsiteY4" fmla="*/ 996899 h 1845296"/>
              <a:gd name="connsiteX5" fmla="*/ 1371696 w 1870330"/>
              <a:gd name="connsiteY5" fmla="*/ 1071765 h 1845296"/>
              <a:gd name="connsiteX6" fmla="*/ 1671448 w 1870330"/>
              <a:gd name="connsiteY6" fmla="*/ 1071765 h 1845296"/>
              <a:gd name="connsiteX7" fmla="*/ 1671448 w 1870330"/>
              <a:gd name="connsiteY7" fmla="*/ 996899 h 1845296"/>
              <a:gd name="connsiteX8" fmla="*/ 1371696 w 1870330"/>
              <a:gd name="connsiteY8" fmla="*/ 747820 h 1845296"/>
              <a:gd name="connsiteX9" fmla="*/ 1371696 w 1870330"/>
              <a:gd name="connsiteY9" fmla="*/ 822401 h 1845296"/>
              <a:gd name="connsiteX10" fmla="*/ 1671448 w 1870330"/>
              <a:gd name="connsiteY10" fmla="*/ 822401 h 1845296"/>
              <a:gd name="connsiteX11" fmla="*/ 1671448 w 1870330"/>
              <a:gd name="connsiteY11" fmla="*/ 747820 h 1845296"/>
              <a:gd name="connsiteX12" fmla="*/ 1371696 w 1870330"/>
              <a:gd name="connsiteY12" fmla="*/ 473405 h 1845296"/>
              <a:gd name="connsiteX13" fmla="*/ 1371696 w 1870330"/>
              <a:gd name="connsiteY13" fmla="*/ 547986 h 1845296"/>
              <a:gd name="connsiteX14" fmla="*/ 1671448 w 1870330"/>
              <a:gd name="connsiteY14" fmla="*/ 547986 h 1845296"/>
              <a:gd name="connsiteX15" fmla="*/ 1671448 w 1870330"/>
              <a:gd name="connsiteY15" fmla="*/ 473405 h 1845296"/>
              <a:gd name="connsiteX16" fmla="*/ 1221963 w 1870330"/>
              <a:gd name="connsiteY16" fmla="*/ 224040 h 1845296"/>
              <a:gd name="connsiteX17" fmla="*/ 1794130 w 1870330"/>
              <a:gd name="connsiteY17" fmla="*/ 224040 h 1845296"/>
              <a:gd name="connsiteX18" fmla="*/ 1870330 w 1870330"/>
              <a:gd name="connsiteY18" fmla="*/ 298811 h 1845296"/>
              <a:gd name="connsiteX19" fmla="*/ 1870330 w 1870330"/>
              <a:gd name="connsiteY19" fmla="*/ 1570971 h 1845296"/>
              <a:gd name="connsiteX20" fmla="*/ 1794130 w 1870330"/>
              <a:gd name="connsiteY20" fmla="*/ 1645742 h 1845296"/>
              <a:gd name="connsiteX21" fmla="*/ 1221963 w 1870330"/>
              <a:gd name="connsiteY21" fmla="*/ 1645742 h 1845296"/>
              <a:gd name="connsiteX22" fmla="*/ 1221963 w 1870330"/>
              <a:gd name="connsiteY22" fmla="*/ 1383804 h 1845296"/>
              <a:gd name="connsiteX23" fmla="*/ 1298163 w 1870330"/>
              <a:gd name="connsiteY23" fmla="*/ 1383804 h 1845296"/>
              <a:gd name="connsiteX24" fmla="*/ 1298163 w 1870330"/>
              <a:gd name="connsiteY24" fmla="*/ 1309033 h 1845296"/>
              <a:gd name="connsiteX25" fmla="*/ 1221963 w 1870330"/>
              <a:gd name="connsiteY25" fmla="*/ 1309033 h 1845296"/>
              <a:gd name="connsiteX26" fmla="*/ 1221963 w 1870330"/>
              <a:gd name="connsiteY26" fmla="*/ 1084434 h 1845296"/>
              <a:gd name="connsiteX27" fmla="*/ 1298163 w 1870330"/>
              <a:gd name="connsiteY27" fmla="*/ 1084434 h 1845296"/>
              <a:gd name="connsiteX28" fmla="*/ 1298163 w 1870330"/>
              <a:gd name="connsiteY28" fmla="*/ 1009662 h 1845296"/>
              <a:gd name="connsiteX29" fmla="*/ 1221963 w 1870330"/>
              <a:gd name="connsiteY29" fmla="*/ 1009662 h 1845296"/>
              <a:gd name="connsiteX30" fmla="*/ 1221963 w 1870330"/>
              <a:gd name="connsiteY30" fmla="*/ 822496 h 1845296"/>
              <a:gd name="connsiteX31" fmla="*/ 1298163 w 1870330"/>
              <a:gd name="connsiteY31" fmla="*/ 822496 h 1845296"/>
              <a:gd name="connsiteX32" fmla="*/ 1298163 w 1870330"/>
              <a:gd name="connsiteY32" fmla="*/ 747725 h 1845296"/>
              <a:gd name="connsiteX33" fmla="*/ 1221963 w 1870330"/>
              <a:gd name="connsiteY33" fmla="*/ 747725 h 1845296"/>
              <a:gd name="connsiteX34" fmla="*/ 1221963 w 1870330"/>
              <a:gd name="connsiteY34" fmla="*/ 560654 h 1845296"/>
              <a:gd name="connsiteX35" fmla="*/ 1298163 w 1870330"/>
              <a:gd name="connsiteY35" fmla="*/ 560654 h 1845296"/>
              <a:gd name="connsiteX36" fmla="*/ 1298163 w 1870330"/>
              <a:gd name="connsiteY36" fmla="*/ 485883 h 1845296"/>
              <a:gd name="connsiteX37" fmla="*/ 1221963 w 1870330"/>
              <a:gd name="connsiteY37" fmla="*/ 485883 h 1845296"/>
              <a:gd name="connsiteX38" fmla="*/ 1054227 w 1870330"/>
              <a:gd name="connsiteY38" fmla="*/ 393 h 1845296"/>
              <a:gd name="connsiteX39" fmla="*/ 1054132 w 1870330"/>
              <a:gd name="connsiteY39" fmla="*/ 869 h 1845296"/>
              <a:gd name="connsiteX40" fmla="*/ 1083754 w 1870330"/>
              <a:gd name="connsiteY40" fmla="*/ 7727 h 1845296"/>
              <a:gd name="connsiteX41" fmla="*/ 1097470 w 1870330"/>
              <a:gd name="connsiteY41" fmla="*/ 36302 h 1845296"/>
              <a:gd name="connsiteX42" fmla="*/ 1097470 w 1870330"/>
              <a:gd name="connsiteY42" fmla="*/ 1808714 h 1845296"/>
              <a:gd name="connsiteX43" fmla="*/ 1083754 w 1870330"/>
              <a:gd name="connsiteY43" fmla="*/ 1837289 h 1845296"/>
              <a:gd name="connsiteX44" fmla="*/ 1060895 w 1870330"/>
              <a:gd name="connsiteY44" fmla="*/ 1845290 h 1845296"/>
              <a:gd name="connsiteX45" fmla="*/ 1053941 w 1870330"/>
              <a:gd name="connsiteY45" fmla="*/ 1844148 h 1845296"/>
              <a:gd name="connsiteX46" fmla="*/ 29623 w 1870330"/>
              <a:gd name="connsiteY46" fmla="*/ 1647932 h 1845296"/>
              <a:gd name="connsiteX47" fmla="*/ 0 w 1870330"/>
              <a:gd name="connsiteY47" fmla="*/ 1611071 h 1845296"/>
              <a:gd name="connsiteX48" fmla="*/ 0 w 1870330"/>
              <a:gd name="connsiteY48" fmla="*/ 233375 h 1845296"/>
              <a:gd name="connsiteX49" fmla="*/ 29813 w 1870330"/>
              <a:gd name="connsiteY49" fmla="*/ 196513 h 1845296"/>
            </a:gdLst>
            <a:ahLst/>
            <a:cxnLst/>
            <a:rect l="l" t="t" r="r" b="b"/>
            <a:pathLst>
              <a:path w="1870330" h="1845296">
                <a:moveTo>
                  <a:pt x="1371696" y="1296270"/>
                </a:moveTo>
                <a:lnTo>
                  <a:pt x="1371696" y="1371136"/>
                </a:lnTo>
                <a:lnTo>
                  <a:pt x="1671448" y="1371136"/>
                </a:lnTo>
                <a:lnTo>
                  <a:pt x="1671448" y="1296270"/>
                </a:lnTo>
                <a:close/>
                <a:moveTo>
                  <a:pt x="1371696" y="996899"/>
                </a:moveTo>
                <a:lnTo>
                  <a:pt x="1371696" y="1071765"/>
                </a:lnTo>
                <a:lnTo>
                  <a:pt x="1671448" y="1071765"/>
                </a:lnTo>
                <a:lnTo>
                  <a:pt x="1671448" y="996899"/>
                </a:lnTo>
                <a:close/>
                <a:moveTo>
                  <a:pt x="1371696" y="747820"/>
                </a:moveTo>
                <a:lnTo>
                  <a:pt x="1371696" y="822401"/>
                </a:lnTo>
                <a:lnTo>
                  <a:pt x="1671448" y="822401"/>
                </a:lnTo>
                <a:lnTo>
                  <a:pt x="1671448" y="747820"/>
                </a:lnTo>
                <a:close/>
                <a:moveTo>
                  <a:pt x="1371696" y="473405"/>
                </a:moveTo>
                <a:lnTo>
                  <a:pt x="1371696" y="547986"/>
                </a:lnTo>
                <a:lnTo>
                  <a:pt x="1671448" y="547986"/>
                </a:lnTo>
                <a:lnTo>
                  <a:pt x="1671448" y="473405"/>
                </a:lnTo>
                <a:close/>
                <a:moveTo>
                  <a:pt x="1221963" y="224040"/>
                </a:moveTo>
                <a:lnTo>
                  <a:pt x="1794130" y="224040"/>
                </a:lnTo>
                <a:cubicBezTo>
                  <a:pt x="1835792" y="223723"/>
                  <a:pt x="1869863" y="257155"/>
                  <a:pt x="1870330" y="298811"/>
                </a:cubicBezTo>
                <a:lnTo>
                  <a:pt x="1870330" y="1570971"/>
                </a:lnTo>
                <a:cubicBezTo>
                  <a:pt x="1869863" y="1612623"/>
                  <a:pt x="1835792" y="1646056"/>
                  <a:pt x="1794130" y="1645742"/>
                </a:cubicBezTo>
                <a:lnTo>
                  <a:pt x="1221963" y="1645742"/>
                </a:lnTo>
                <a:lnTo>
                  <a:pt x="1221963" y="1383804"/>
                </a:lnTo>
                <a:lnTo>
                  <a:pt x="1298163" y="1383804"/>
                </a:lnTo>
                <a:lnTo>
                  <a:pt x="1298163" y="1309033"/>
                </a:lnTo>
                <a:lnTo>
                  <a:pt x="1221963" y="1309033"/>
                </a:lnTo>
                <a:lnTo>
                  <a:pt x="1221963" y="1084434"/>
                </a:lnTo>
                <a:lnTo>
                  <a:pt x="1298163" y="1084434"/>
                </a:lnTo>
                <a:lnTo>
                  <a:pt x="1298163" y="1009662"/>
                </a:lnTo>
                <a:lnTo>
                  <a:pt x="1221963" y="1009662"/>
                </a:lnTo>
                <a:lnTo>
                  <a:pt x="1221963" y="822496"/>
                </a:lnTo>
                <a:lnTo>
                  <a:pt x="1298163" y="822496"/>
                </a:lnTo>
                <a:lnTo>
                  <a:pt x="1298163" y="747725"/>
                </a:lnTo>
                <a:lnTo>
                  <a:pt x="1221963" y="747725"/>
                </a:lnTo>
                <a:lnTo>
                  <a:pt x="1221963" y="560654"/>
                </a:lnTo>
                <a:lnTo>
                  <a:pt x="1298163" y="560654"/>
                </a:lnTo>
                <a:lnTo>
                  <a:pt x="1298163" y="485883"/>
                </a:lnTo>
                <a:lnTo>
                  <a:pt x="1221963" y="485883"/>
                </a:lnTo>
                <a:close/>
                <a:moveTo>
                  <a:pt x="1054227" y="393"/>
                </a:moveTo>
                <a:lnTo>
                  <a:pt x="1054132" y="869"/>
                </a:lnTo>
                <a:cubicBezTo>
                  <a:pt x="1064533" y="-1498"/>
                  <a:pt x="1075449" y="1029"/>
                  <a:pt x="1083754" y="7727"/>
                </a:cubicBezTo>
                <a:cubicBezTo>
                  <a:pt x="1092260" y="14808"/>
                  <a:pt x="1097261" y="25237"/>
                  <a:pt x="1097470" y="36302"/>
                </a:cubicBezTo>
                <a:lnTo>
                  <a:pt x="1097470" y="1808714"/>
                </a:lnTo>
                <a:cubicBezTo>
                  <a:pt x="1097271" y="1819783"/>
                  <a:pt x="1092260" y="1830212"/>
                  <a:pt x="1083754" y="1837289"/>
                </a:cubicBezTo>
                <a:cubicBezTo>
                  <a:pt x="1077344" y="1842614"/>
                  <a:pt x="1069229" y="1845452"/>
                  <a:pt x="1060895" y="1845290"/>
                </a:cubicBezTo>
                <a:cubicBezTo>
                  <a:pt x="1058551" y="1845100"/>
                  <a:pt x="1056227" y="1844719"/>
                  <a:pt x="1053941" y="1844148"/>
                </a:cubicBezTo>
                <a:lnTo>
                  <a:pt x="29623" y="1647932"/>
                </a:lnTo>
                <a:cubicBezTo>
                  <a:pt x="12259" y="1644227"/>
                  <a:pt x="-124" y="1628825"/>
                  <a:pt x="0" y="1611071"/>
                </a:cubicBezTo>
                <a:lnTo>
                  <a:pt x="0" y="233375"/>
                </a:lnTo>
                <a:cubicBezTo>
                  <a:pt x="-105" y="215558"/>
                  <a:pt x="12373" y="200139"/>
                  <a:pt x="29813" y="196513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543222" y="2154658"/>
            <a:ext cx="4772478" cy="33454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主环境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543222" y="3894558"/>
            <a:ext cx="4772478" cy="33454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开发语言</a:t>
            </a:r>
          </a:p>
        </p:txBody>
      </p:sp>
      <p:sp>
        <p:nvSpPr>
          <p:cNvPr id="16" name="标题 1"/>
          <p:cNvSpPr txBox="1"/>
          <p:nvPr/>
        </p:nvSpPr>
        <p:spPr>
          <a:xfrm>
            <a:off x="759048" y="486862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 panose="020B0800000000000000" charset="-122"/>
              </a:rPr>
              <a:t>集成环境</a:t>
            </a:r>
            <a:endParaRPr kumimoji="1"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标题 1"/>
          <p:cNvSpPr txBox="1"/>
          <p:nvPr/>
        </p:nvSpPr>
        <p:spPr>
          <a:xfrm flipV="1">
            <a:off x="338138" y="361215"/>
            <a:ext cx="322262" cy="23167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V="1">
            <a:off x="490538" y="649448"/>
            <a:ext cx="169862" cy="12211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V="1">
            <a:off x="490538" y="828120"/>
            <a:ext cx="169862" cy="12211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543040" y="2592705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ln w="12700">
                  <a:noFill/>
                </a:ln>
                <a:solidFill>
                  <a:schemeClr val="tx1">
                    <a:alpha val="10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主开发环境为Dev</a:t>
            </a:r>
            <a:r>
              <a:rPr kumimoji="1" lang="en-US" altLang="zh-CN" dirty="0">
                <a:ln w="12700">
                  <a:noFill/>
                </a:ln>
                <a:solidFill>
                  <a:schemeClr val="tx1">
                    <a:alpha val="10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C++</a:t>
            </a:r>
            <a:r>
              <a:rPr kumimoji="1" lang="zh-CN" altLang="en-US" dirty="0">
                <a:ln w="12700">
                  <a:noFill/>
                </a:ln>
                <a:solidFill>
                  <a:schemeClr val="tx1">
                    <a:alpha val="10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kumimoji="1" lang="en-US" altLang="zh-CN" dirty="0">
                <a:ln w="12700">
                  <a:noFill/>
                </a:ln>
                <a:solidFill>
                  <a:schemeClr val="tx1">
                    <a:alpha val="10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Vscode，Dev C++</a:t>
            </a:r>
            <a:r>
              <a:rPr kumimoji="1" lang="en-US" altLang="zh-CN" dirty="0" err="1">
                <a:ln w="12700">
                  <a:noFill/>
                </a:ln>
                <a:solidFill>
                  <a:schemeClr val="tx1">
                    <a:alpha val="10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提供了良好的C语言开发环境，支持代码编辑、编译和调试</a:t>
            </a:r>
            <a:r>
              <a:rPr kumimoji="1" lang="en-US" altLang="zh-CN" dirty="0">
                <a:ln w="12700">
                  <a:noFill/>
                </a:ln>
                <a:solidFill>
                  <a:schemeClr val="tx1">
                    <a:alpha val="10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kumimoji="1"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kumimoji="1"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 l="55158" t="51015" r="5158" b="1015"/>
          <a:stretch>
            <a:fillRect/>
          </a:stretch>
        </p:blipFill>
        <p:spPr>
          <a:xfrm>
            <a:off x="1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alpha val="97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-231820" y="2108200"/>
            <a:ext cx="12711448" cy="2667000"/>
          </a:xfrm>
          <a:prstGeom prst="rect">
            <a:avLst/>
          </a:prstGeom>
          <a:solidFill>
            <a:schemeClr val="accent1"/>
          </a:solidFill>
          <a:ln w="25400" cap="sq">
            <a:solidFill>
              <a:schemeClr val="accent2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37525" y="2480259"/>
            <a:ext cx="3530600" cy="1930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13800">
                <a:ln w="12700">
                  <a:noFill/>
                </a:ln>
                <a:gradFill>
                  <a:gsLst>
                    <a:gs pos="0">
                      <a:srgbClr val="009CDA">
                        <a:alpha val="100000"/>
                      </a:srgbClr>
                    </a:gs>
                    <a:gs pos="100000">
                      <a:srgbClr val="8ADEFF">
                        <a:alpha val="100000"/>
                      </a:srgbClr>
                    </a:gs>
                  </a:gsLst>
                  <a:lin ang="10800000" scaled="0"/>
                </a:gradFill>
                <a:latin typeface="Montserrat Black" panose="00000A00000000000000"/>
                <a:ea typeface="Montserrat Black" panose="00000A00000000000000"/>
                <a:cs typeface="Montserrat Black" panose="00000A00000000000000"/>
              </a:rPr>
              <a:t>05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240714" y="2242718"/>
            <a:ext cx="7278185" cy="240548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主要界面截图</a:t>
            </a: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rot="10800000">
            <a:off x="-287626" y="1839167"/>
            <a:ext cx="2982883" cy="53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rot="10800000">
            <a:off x="8135364" y="4488207"/>
            <a:ext cx="2982883" cy="55602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>
            <a:off x="9576298" y="744226"/>
            <a:ext cx="1942601" cy="24122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22000">
                <a:schemeClr val="accent1">
                  <a:lumMod val="10000"/>
                  <a:lumOff val="90000"/>
                  <a:alpha val="0"/>
                </a:schemeClr>
              </a:gs>
              <a:gs pos="100000">
                <a:schemeClr val="accent1">
                  <a:lumMod val="25000"/>
                  <a:lumOff val="75000"/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4" name="图片 23" descr="Screenshot 2025-05-11 1716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35" y="620395"/>
            <a:ext cx="4697730" cy="2870835"/>
          </a:xfrm>
          <a:prstGeom prst="rect">
            <a:avLst/>
          </a:prstGeom>
        </p:spPr>
      </p:pic>
      <p:pic>
        <p:nvPicPr>
          <p:cNvPr id="25" name="图片 24" descr="Screenshot 2025-05-11 171736"/>
          <p:cNvPicPr>
            <a:picLocks noChangeAspect="1"/>
          </p:cNvPicPr>
          <p:nvPr/>
        </p:nvPicPr>
        <p:blipFill>
          <a:blip r:embed="rId3"/>
          <a:srcRect t="10069" r="17310" b="11976"/>
          <a:stretch>
            <a:fillRect/>
          </a:stretch>
        </p:blipFill>
        <p:spPr>
          <a:xfrm>
            <a:off x="191135" y="3933190"/>
            <a:ext cx="4392295" cy="2232025"/>
          </a:xfrm>
          <a:prstGeom prst="rect">
            <a:avLst/>
          </a:prstGeom>
        </p:spPr>
      </p:pic>
      <p:pic>
        <p:nvPicPr>
          <p:cNvPr id="26" name="图片 25" descr="Screenshot 2025-05-11 1718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865" y="620395"/>
            <a:ext cx="6936740" cy="379539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 l="55158" t="51015" r="5158" b="1015"/>
          <a:stretch>
            <a:fillRect/>
          </a:stretch>
        </p:blipFill>
        <p:spPr>
          <a:xfrm>
            <a:off x="1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alpha val="97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-231820" y="2108200"/>
            <a:ext cx="12711448" cy="2667000"/>
          </a:xfrm>
          <a:prstGeom prst="rect">
            <a:avLst/>
          </a:prstGeom>
          <a:solidFill>
            <a:schemeClr val="accent1"/>
          </a:solidFill>
          <a:ln w="25400" cap="sq">
            <a:solidFill>
              <a:schemeClr val="accent2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37525" y="2480259"/>
            <a:ext cx="3530600" cy="1930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13800">
                <a:ln w="12700">
                  <a:noFill/>
                </a:ln>
                <a:gradFill>
                  <a:gsLst>
                    <a:gs pos="0">
                      <a:srgbClr val="009CDA">
                        <a:alpha val="100000"/>
                      </a:srgbClr>
                    </a:gs>
                    <a:gs pos="100000">
                      <a:srgbClr val="8ADEFF">
                        <a:alpha val="100000"/>
                      </a:srgbClr>
                    </a:gs>
                  </a:gsLst>
                  <a:lin ang="10800000" scaled="0"/>
                </a:gradFill>
                <a:latin typeface="Montserrat Black" panose="00000A00000000000000"/>
                <a:ea typeface="Montserrat Black" panose="00000A00000000000000"/>
                <a:cs typeface="Montserrat Black" panose="00000A00000000000000"/>
              </a:rPr>
              <a:t>06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240714" y="2242718"/>
            <a:ext cx="7278185" cy="240548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特色与优势</a:t>
            </a: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rot="10800000">
            <a:off x="-287626" y="1839167"/>
            <a:ext cx="2982883" cy="53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rot="10800000">
            <a:off x="8135364" y="4488207"/>
            <a:ext cx="2982883" cy="55602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>
            <a:off x="9576298" y="744226"/>
            <a:ext cx="1942601" cy="24122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1"/>
          <p:cNvSpPr txBox="1"/>
          <p:nvPr/>
        </p:nvSpPr>
        <p:spPr>
          <a:xfrm>
            <a:off x="759048" y="486862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 panose="020B0800000000000000" charset="-122"/>
                <a:sym typeface="+mn-ea"/>
              </a:rPr>
              <a:t>小组成员个人照片及工作合影</a:t>
            </a:r>
          </a:p>
        </p:txBody>
      </p:sp>
      <p:sp>
        <p:nvSpPr>
          <p:cNvPr id="22" name="标题 1"/>
          <p:cNvSpPr txBox="1"/>
          <p:nvPr/>
        </p:nvSpPr>
        <p:spPr>
          <a:xfrm flipV="1">
            <a:off x="338138" y="361215"/>
            <a:ext cx="322262" cy="23167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V="1">
            <a:off x="490538" y="649448"/>
            <a:ext cx="169862" cy="12211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flipV="1">
            <a:off x="490538" y="828120"/>
            <a:ext cx="169862" cy="12211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CA1B31-C8FA-B810-2635-37697909C193}"/>
              </a:ext>
            </a:extLst>
          </p:cNvPr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953" y="3704454"/>
            <a:ext cx="1822947" cy="24296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42138FF-DEAB-92AF-509B-F1FAB781AF1D}"/>
              </a:ext>
            </a:extLst>
          </p:cNvPr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796" y="3703504"/>
            <a:ext cx="1822947" cy="242964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B665A78-9506-29B6-09E1-3D8248DDF1E1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557" y="3703504"/>
            <a:ext cx="1822947" cy="242964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D923890-DDBD-1349-1FD1-D94A08DBCEA2}"/>
              </a:ext>
            </a:extLst>
          </p:cNvPr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3703504"/>
            <a:ext cx="1822947" cy="242964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D491E0C-1568-1C08-F85E-DCCDABEDAF2D}"/>
              </a:ext>
            </a:extLst>
          </p:cNvPr>
          <p:cNvPicPr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508" y="1131250"/>
            <a:ext cx="1822947" cy="242964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530A00F-27ED-832E-DD3C-464C5A7647D1}"/>
              </a:ext>
            </a:extLst>
          </p:cNvPr>
          <p:cNvPicPr>
            <a:picLocks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526" y="1131250"/>
            <a:ext cx="1822947" cy="242964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F464B3F-DECE-6376-3F90-F375ABDCF79D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941" y="1131250"/>
            <a:ext cx="1822947" cy="2430596"/>
          </a:xfrm>
          <a:prstGeom prst="rect">
            <a:avLst/>
          </a:prstGeom>
        </p:spPr>
      </p:pic>
      <p:sp>
        <p:nvSpPr>
          <p:cNvPr id="20" name="标题 1">
            <a:extLst>
              <a:ext uri="{FF2B5EF4-FFF2-40B4-BE49-F238E27FC236}">
                <a16:creationId xmlns:a16="http://schemas.microsoft.com/office/drawing/2014/main" id="{1E076F6D-9594-0120-1F84-06EEB3A6C40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781162" y="3560896"/>
            <a:ext cx="2357755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sym typeface="+mn-ea"/>
              </a:rPr>
              <a:t>刘炜泽（组长）</a:t>
            </a:r>
            <a:endParaRPr kumimoji="1" lang="zh-CN" altLang="en-US" dirty="0"/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271B5763-96D4-ED4F-1245-92C22DD8B97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934628" y="3567043"/>
            <a:ext cx="2357755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zh-CN" altLang="en-US" dirty="0"/>
              <a:t>温彦鑫</a:t>
            </a:r>
          </a:p>
        </p:txBody>
      </p:sp>
      <p:sp>
        <p:nvSpPr>
          <p:cNvPr id="26" name="标题 1">
            <a:extLst>
              <a:ext uri="{FF2B5EF4-FFF2-40B4-BE49-F238E27FC236}">
                <a16:creationId xmlns:a16="http://schemas.microsoft.com/office/drawing/2014/main" id="{BFD316D4-5909-3248-6FBE-0C382666BDF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053082" y="3560896"/>
            <a:ext cx="2357755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zh-CN" altLang="en-US" dirty="0"/>
              <a:t>王涵</a:t>
            </a: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FDCF070C-48CF-62B7-680E-1B68DDFD6EA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25152" y="6134100"/>
            <a:ext cx="2357755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zh-CN" altLang="en-US" dirty="0"/>
              <a:t>王绍旭</a:t>
            </a:r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D8AB8930-E2B3-74C7-998F-0A469691A45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16001" y="6145713"/>
            <a:ext cx="2357755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zh-CN" altLang="en-US" dirty="0"/>
              <a:t>孙晓檬</a:t>
            </a:r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A585CD13-ED41-3050-4787-1FDA0E29C25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6446039" y="6133150"/>
            <a:ext cx="2357755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zh-CN" altLang="en-US" dirty="0"/>
              <a:t>陈乐</a:t>
            </a:r>
          </a:p>
        </p:txBody>
      </p:sp>
      <p:sp>
        <p:nvSpPr>
          <p:cNvPr id="30" name="标题 1">
            <a:extLst>
              <a:ext uri="{FF2B5EF4-FFF2-40B4-BE49-F238E27FC236}">
                <a16:creationId xmlns:a16="http://schemas.microsoft.com/office/drawing/2014/main" id="{62A9BBE3-0C78-2EE0-3146-4EBD23024A38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9428548" y="6157998"/>
            <a:ext cx="2357755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zh-CN" altLang="en-US" dirty="0"/>
              <a:t>胡光奇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22000">
                <a:schemeClr val="accent1">
                  <a:lumMod val="10000"/>
                  <a:lumOff val="90000"/>
                  <a:alpha val="0"/>
                </a:schemeClr>
              </a:gs>
              <a:gs pos="100000">
                <a:schemeClr val="accent1">
                  <a:lumMod val="25000"/>
                  <a:lumOff val="75000"/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2417283" y="3029035"/>
            <a:ext cx="2181774" cy="5324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特色功能</a:t>
            </a:r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1504121" y="3529772"/>
            <a:ext cx="3008243" cy="14016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密码找回机制：</a:t>
            </a:r>
            <a:r>
              <a:rPr kumimoji="1" lang="en-US" altLang="zh-CN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通过密钥验证找回密码，保障用户账户安全，方便用户找回密码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3205318" y="2127970"/>
            <a:ext cx="1391112" cy="8309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7536470" y="1988905"/>
            <a:ext cx="1391112" cy="8309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5"/>
            </p:custDataLst>
          </p:nvPr>
        </p:nvSpPr>
        <p:spPr>
          <a:xfrm>
            <a:off x="5923280" y="3429000"/>
            <a:ext cx="3976370" cy="28340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 panose="020B0800000000000000" charset="-122"/>
                <a:sym typeface="+mn-ea"/>
              </a:rPr>
              <a:t>菜单驱动交互</a:t>
            </a:r>
            <a:r>
              <a:rPr kumimoji="1" lang="zh-CN" altLang="en-US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 panose="020B0800000000000000" charset="-122"/>
                <a:sym typeface="+mn-ea"/>
              </a:rPr>
              <a:t>：</a:t>
            </a:r>
            <a:r>
              <a:rPr kumimoji="1" lang="en-US" altLang="zh-CN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 panose="020B0400000000000000" charset="-122"/>
              </a:rPr>
              <a:t>系统采用菜单驱动交互方式，操作简单直观，用户易于上手，提高用户体验</a:t>
            </a:r>
            <a:r>
              <a:rPr kumimoji="1" lang="en-US" altLang="zh-CN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 panose="020B0400000000000000" charset="-122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 panose="020B0800000000000000" charset="-122"/>
                <a:sym typeface="+mn-ea"/>
              </a:rPr>
              <a:t>模块化设计</a:t>
            </a:r>
            <a:r>
              <a:rPr kumimoji="1" lang="en-US" altLang="zh-CN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 panose="020B0400000000000000" charset="-122"/>
                <a:sym typeface="+mn-ea"/>
              </a:rPr>
              <a:t>系统采用模块化设计，便于开发和维护，也易于扩展和升级，为系统未来发展提供便利</a:t>
            </a:r>
            <a:r>
              <a:rPr kumimoji="1" lang="en-US" altLang="zh-CN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 panose="020B0400000000000000" charset="-122"/>
                <a:sym typeface="+mn-ea"/>
              </a:rPr>
              <a:t>。</a:t>
            </a:r>
            <a:endParaRPr kumimoji="1"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endParaRPr kumimoji="1" lang="zh-CN" altLang="en-US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Source Han Sans CN Bold" panose="020B0800000000000000" charset="-122"/>
              <a:sym typeface="+mn-ea"/>
            </a:endParaRPr>
          </a:p>
        </p:txBody>
      </p:sp>
      <p:sp>
        <p:nvSpPr>
          <p:cNvPr id="9" name="标题 1"/>
          <p:cNvSpPr txBox="1"/>
          <p:nvPr>
            <p:custDataLst>
              <p:tags r:id="rId6"/>
            </p:custDataLst>
          </p:nvPr>
        </p:nvSpPr>
        <p:spPr>
          <a:xfrm>
            <a:off x="6745808" y="3029034"/>
            <a:ext cx="2181774" cy="5324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优势</a:t>
            </a:r>
          </a:p>
        </p:txBody>
      </p:sp>
      <p:sp>
        <p:nvSpPr>
          <p:cNvPr id="31" name="标题 1"/>
          <p:cNvSpPr txBox="1"/>
          <p:nvPr/>
        </p:nvSpPr>
        <p:spPr>
          <a:xfrm flipV="1">
            <a:off x="338138" y="361215"/>
            <a:ext cx="322262" cy="23167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flipV="1">
            <a:off x="490538" y="649448"/>
            <a:ext cx="169862" cy="12211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flipV="1">
            <a:off x="490538" y="828120"/>
            <a:ext cx="169862" cy="12211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759048" y="486862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 panose="020B0800000000000000" charset="-122"/>
              </a:rPr>
              <a:t>特色功能</a:t>
            </a:r>
            <a:r>
              <a:rPr kumimoji="1" lang="zh-CN" altLang="en-US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 panose="020B0800000000000000" charset="-122"/>
              </a:rPr>
              <a:t>与优势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 l="55158" t="51015" r="5158" b="1015"/>
          <a:stretch>
            <a:fillRect/>
          </a:stretch>
        </p:blipFill>
        <p:spPr>
          <a:xfrm>
            <a:off x="1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alpha val="97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-231820" y="2108200"/>
            <a:ext cx="12711448" cy="2667000"/>
          </a:xfrm>
          <a:prstGeom prst="rect">
            <a:avLst/>
          </a:prstGeom>
          <a:solidFill>
            <a:schemeClr val="accent1"/>
          </a:solidFill>
          <a:ln w="25400" cap="sq">
            <a:solidFill>
              <a:schemeClr val="accent2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37525" y="2480259"/>
            <a:ext cx="3530600" cy="1930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13800">
                <a:ln w="12700">
                  <a:noFill/>
                </a:ln>
                <a:gradFill>
                  <a:gsLst>
                    <a:gs pos="0">
                      <a:srgbClr val="009CDA">
                        <a:alpha val="100000"/>
                      </a:srgbClr>
                    </a:gs>
                    <a:gs pos="100000">
                      <a:srgbClr val="8ADEFF">
                        <a:alpha val="100000"/>
                      </a:srgbClr>
                    </a:gs>
                  </a:gsLst>
                  <a:lin ang="10800000" scaled="0"/>
                </a:gradFill>
                <a:latin typeface="Montserrat Black" panose="00000A00000000000000"/>
                <a:ea typeface="Montserrat Black" panose="00000A00000000000000"/>
                <a:cs typeface="Montserrat Black" panose="00000A00000000000000"/>
              </a:rPr>
              <a:t>07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240714" y="2242718"/>
            <a:ext cx="7278185" cy="240548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任务分工与协作管理</a:t>
            </a: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rot="10800000">
            <a:off x="-287626" y="1839167"/>
            <a:ext cx="2982883" cy="53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rot="10800000">
            <a:off x="8135364" y="4488207"/>
            <a:ext cx="2982883" cy="55602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>
            <a:off x="9576298" y="744226"/>
            <a:ext cx="1942601" cy="24122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22000">
                <a:schemeClr val="accent1">
                  <a:lumMod val="10000"/>
                  <a:lumOff val="90000"/>
                  <a:alpha val="0"/>
                </a:schemeClr>
              </a:gs>
              <a:gs pos="100000">
                <a:schemeClr val="accent1">
                  <a:lumMod val="25000"/>
                  <a:lumOff val="75000"/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1"/>
            </p:custDataLst>
          </p:nvPr>
        </p:nvSpPr>
        <p:spPr>
          <a:xfrm>
            <a:off x="660400" y="1534161"/>
            <a:ext cx="700054" cy="6149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B203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2"/>
            </p:custDataLst>
          </p:nvPr>
        </p:nvSpPr>
        <p:spPr>
          <a:xfrm>
            <a:off x="1271270" y="1513904"/>
            <a:ext cx="4803140" cy="5782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2000" b="1">
                <a:ln w="12700">
                  <a:noFill/>
                </a:ln>
                <a:solidFill>
                  <a:srgbClr val="0B203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组长 </a:t>
            </a:r>
            <a:r>
              <a:rPr kumimoji="1" lang="zh-CN" altLang="en-US" sz="2000" b="1">
                <a:ln w="12700">
                  <a:noFill/>
                </a:ln>
                <a:solidFill>
                  <a:srgbClr val="0B203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刘炜泽</a:t>
            </a:r>
          </a:p>
        </p:txBody>
      </p:sp>
      <p:sp>
        <p:nvSpPr>
          <p:cNvPr id="7" name="标题 1"/>
          <p:cNvSpPr txBox="1"/>
          <p:nvPr>
            <p:custDataLst>
              <p:tags r:id="rId3"/>
            </p:custDataLst>
          </p:nvPr>
        </p:nvSpPr>
        <p:spPr>
          <a:xfrm>
            <a:off x="660400" y="2651356"/>
            <a:ext cx="4803140" cy="11712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说明文档协作，模块分区，代码整合</a:t>
            </a:r>
            <a:r>
              <a:rPr kumimoji="1"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debug</a:t>
            </a:r>
            <a:r>
              <a:rPr kumimoji="1"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kumimoji="1"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2.0</a:t>
            </a:r>
            <a:r>
              <a:rPr kumimoji="1"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：会议记录，五分钟录屏介绍视频）</a:t>
            </a:r>
          </a:p>
        </p:txBody>
      </p:sp>
      <p:sp>
        <p:nvSpPr>
          <p:cNvPr id="9" name="标题 1"/>
          <p:cNvSpPr txBox="1"/>
          <p:nvPr>
            <p:custDataLst>
              <p:tags r:id="rId4"/>
            </p:custDataLst>
          </p:nvPr>
        </p:nvSpPr>
        <p:spPr>
          <a:xfrm>
            <a:off x="660400" y="3998090"/>
            <a:ext cx="700054" cy="6149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B203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03</a:t>
            </a: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5"/>
            </p:custDataLst>
          </p:nvPr>
        </p:nvSpPr>
        <p:spPr>
          <a:xfrm>
            <a:off x="1127125" y="3942908"/>
            <a:ext cx="4803140" cy="5782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b="1">
                <a:ln w="12700">
                  <a:noFill/>
                </a:ln>
                <a:solidFill>
                  <a:srgbClr val="0B203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 panose="020B0800000000000000" charset="-122"/>
              </a:rPr>
              <a:t>组员 </a:t>
            </a:r>
            <a:r>
              <a:rPr kumimoji="1"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王绍旭、孙晓萌</a:t>
            </a:r>
          </a:p>
        </p:txBody>
      </p:sp>
      <p:sp>
        <p:nvSpPr>
          <p:cNvPr id="11" name="标题 1"/>
          <p:cNvSpPr txBox="1"/>
          <p:nvPr>
            <p:custDataLst>
              <p:tags r:id="rId6"/>
            </p:custDataLst>
          </p:nvPr>
        </p:nvSpPr>
        <p:spPr>
          <a:xfrm>
            <a:off x="660400" y="5115285"/>
            <a:ext cx="4803140" cy="11712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2000"/>
              <a:t>编写</a:t>
            </a:r>
            <a:r>
              <a:rPr kumimoji="1" lang="en-US" altLang="zh-CN" sz="2000"/>
              <a:t>book_operations.c</a:t>
            </a:r>
          </a:p>
        </p:txBody>
      </p:sp>
      <p:sp>
        <p:nvSpPr>
          <p:cNvPr id="13" name="标题 1"/>
          <p:cNvSpPr txBox="1"/>
          <p:nvPr>
            <p:custDataLst>
              <p:tags r:id="rId7"/>
            </p:custDataLst>
          </p:nvPr>
        </p:nvSpPr>
        <p:spPr>
          <a:xfrm>
            <a:off x="6715760" y="1534161"/>
            <a:ext cx="700054" cy="6149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B203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02</a:t>
            </a: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8"/>
            </p:custDataLst>
          </p:nvPr>
        </p:nvSpPr>
        <p:spPr>
          <a:xfrm>
            <a:off x="7319645" y="1484694"/>
            <a:ext cx="4803140" cy="5782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组员</a:t>
            </a:r>
            <a:r>
              <a:rPr kumimoji="1" lang="en-US" altLang="zh-CN" b="1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1"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王涵、温彦鑫</a:t>
            </a:r>
          </a:p>
        </p:txBody>
      </p:sp>
      <p:sp>
        <p:nvSpPr>
          <p:cNvPr id="15" name="标题 1"/>
          <p:cNvSpPr txBox="1"/>
          <p:nvPr>
            <p:custDataLst>
              <p:tags r:id="rId9"/>
            </p:custDataLst>
          </p:nvPr>
        </p:nvSpPr>
        <p:spPr>
          <a:xfrm>
            <a:off x="6715760" y="2651356"/>
            <a:ext cx="4803140" cy="11712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ppt</a:t>
            </a:r>
            <a:r>
              <a:rPr kumimoji="1"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协作，说明文档</a:t>
            </a:r>
            <a:r>
              <a:rPr kumimoji="1"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,main</a:t>
            </a:r>
            <a:r>
              <a:rPr kumimoji="1"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函数</a:t>
            </a:r>
            <a:r>
              <a:rPr kumimoji="1"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+ menu.c + LMS.h</a:t>
            </a:r>
            <a:r>
              <a:rPr kumimoji="1"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宏定义和函数传参整理</a:t>
            </a:r>
            <a:r>
              <a:rPr kumimoji="1"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+ txt</a:t>
            </a:r>
            <a:r>
              <a:rPr kumimoji="1"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文件编写</a:t>
            </a:r>
          </a:p>
        </p:txBody>
      </p:sp>
      <p:sp>
        <p:nvSpPr>
          <p:cNvPr id="17" name="标题 1"/>
          <p:cNvSpPr txBox="1"/>
          <p:nvPr>
            <p:custDataLst>
              <p:tags r:id="rId10"/>
            </p:custDataLst>
          </p:nvPr>
        </p:nvSpPr>
        <p:spPr>
          <a:xfrm>
            <a:off x="6715760" y="3998090"/>
            <a:ext cx="700054" cy="6149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B203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04</a:t>
            </a:r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11"/>
            </p:custDataLst>
          </p:nvPr>
        </p:nvSpPr>
        <p:spPr>
          <a:xfrm>
            <a:off x="7415530" y="3933383"/>
            <a:ext cx="4803140" cy="5782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b="1">
                <a:ln w="12700">
                  <a:noFill/>
                </a:ln>
                <a:solidFill>
                  <a:srgbClr val="0B203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 panose="020B0800000000000000" charset="-122"/>
              </a:rPr>
              <a:t>组员 </a:t>
            </a:r>
            <a:r>
              <a:rPr kumimoji="1" lang="zh-CN" altLang="en-US" b="1">
                <a:ln w="12700">
                  <a:noFill/>
                </a:ln>
                <a:solidFill>
                  <a:srgbClr val="0B203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 panose="020B0800000000000000" charset="-122"/>
              </a:rPr>
              <a:t>胡光奇、陈乐</a:t>
            </a:r>
            <a:r>
              <a:rPr kumimoji="1" lang="en-US" altLang="zh-CN" sz="1600">
                <a:ln w="12700">
                  <a:noFill/>
                </a:ln>
                <a:solidFill>
                  <a:srgbClr val="0B203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 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759048" y="486862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 panose="020B0800000000000000" charset="-122"/>
              </a:rPr>
              <a:t>任务分工</a:t>
            </a:r>
            <a:endParaRPr kumimoji="1"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4" name="标题 1"/>
          <p:cNvSpPr txBox="1"/>
          <p:nvPr/>
        </p:nvSpPr>
        <p:spPr>
          <a:xfrm flipV="1">
            <a:off x="338138" y="361215"/>
            <a:ext cx="322262" cy="23167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flipV="1">
            <a:off x="490538" y="649448"/>
            <a:ext cx="169862" cy="12211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flipV="1">
            <a:off x="490538" y="828120"/>
            <a:ext cx="169862" cy="12211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23666B3-4A57-BFCF-31F8-5CCB30EFBC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662661"/>
              </p:ext>
            </p:extLst>
          </p:nvPr>
        </p:nvGraphicFramePr>
        <p:xfrm>
          <a:off x="708917" y="1088691"/>
          <a:ext cx="10774166" cy="52986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7086">
                  <a:extLst>
                    <a:ext uri="{9D8B030D-6E8A-4147-A177-3AD203B41FA5}">
                      <a16:colId xmlns:a16="http://schemas.microsoft.com/office/drawing/2014/main" val="3696863820"/>
                    </a:ext>
                  </a:extLst>
                </a:gridCol>
                <a:gridCol w="1561366">
                  <a:extLst>
                    <a:ext uri="{9D8B030D-6E8A-4147-A177-3AD203B41FA5}">
                      <a16:colId xmlns:a16="http://schemas.microsoft.com/office/drawing/2014/main" val="43302819"/>
                    </a:ext>
                  </a:extLst>
                </a:gridCol>
                <a:gridCol w="5822796">
                  <a:extLst>
                    <a:ext uri="{9D8B030D-6E8A-4147-A177-3AD203B41FA5}">
                      <a16:colId xmlns:a16="http://schemas.microsoft.com/office/drawing/2014/main" val="755684332"/>
                    </a:ext>
                  </a:extLst>
                </a:gridCol>
                <a:gridCol w="1732918">
                  <a:extLst>
                    <a:ext uri="{9D8B030D-6E8A-4147-A177-3AD203B41FA5}">
                      <a16:colId xmlns:a16="http://schemas.microsoft.com/office/drawing/2014/main" val="513313618"/>
                    </a:ext>
                  </a:extLst>
                </a:gridCol>
              </a:tblGrid>
              <a:tr h="434538">
                <a:tc gridSpan="4"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zh-CN" altLang="en-US" sz="800" dirty="0">
                          <a:effectLst/>
                        </a:rPr>
                        <a:t>图书管理系统分工</a:t>
                      </a:r>
                      <a:r>
                        <a:rPr lang="en-US" altLang="zh-CN" sz="800" dirty="0">
                          <a:effectLst/>
                        </a:rPr>
                        <a:t>1.0</a:t>
                      </a:r>
                      <a:endParaRPr lang="zh-CN" altLang="en-US" sz="7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370" marR="45370" marT="30247" marB="30247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652478"/>
                  </a:ext>
                </a:extLst>
              </a:tr>
              <a:tr h="434538"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800" dirty="0">
                          <a:effectLst/>
                        </a:rPr>
                        <a:t>part</a:t>
                      </a:r>
                      <a:r>
                        <a:rPr lang="zh-CN" altLang="en-US" sz="800" dirty="0">
                          <a:effectLst/>
                        </a:rPr>
                        <a:t>划分</a:t>
                      </a:r>
                      <a:endParaRPr lang="zh-CN" altLang="en-US" sz="7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370" marR="45370" marT="30247" marB="30247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zh-CN" altLang="en-US" sz="800" dirty="0">
                          <a:effectLst/>
                        </a:rPr>
                        <a:t>姓名</a:t>
                      </a:r>
                      <a:endParaRPr lang="zh-CN" altLang="en-US" sz="7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370" marR="45370" marT="30247" marB="30247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zh-CN" altLang="en-US" sz="800" dirty="0">
                          <a:effectLst/>
                        </a:rPr>
                        <a:t>分工细则</a:t>
                      </a:r>
                      <a:endParaRPr lang="zh-CN" altLang="en-US" sz="7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370" marR="45370" marT="30247" marB="30247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zh-CN" altLang="en-US" sz="800">
                          <a:effectLst/>
                        </a:rPr>
                        <a:t>完成情况</a:t>
                      </a:r>
                      <a:endParaRPr lang="zh-CN" altLang="en-US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370" marR="45370" marT="30247" marB="30247" anchor="ctr"/>
                </a:tc>
                <a:extLst>
                  <a:ext uri="{0D108BD9-81ED-4DB2-BD59-A6C34878D82A}">
                    <a16:rowId xmlns:a16="http://schemas.microsoft.com/office/drawing/2014/main" val="3813925768"/>
                  </a:ext>
                </a:extLst>
              </a:tr>
              <a:tr h="434538"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800">
                          <a:effectLst/>
                        </a:rPr>
                        <a:t>part1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370" marR="45370" marT="30247" marB="30247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zh-CN" altLang="en-US" sz="800" dirty="0">
                          <a:effectLst/>
                        </a:rPr>
                        <a:t>刘炜泽（组长）</a:t>
                      </a:r>
                      <a:endParaRPr lang="zh-CN" altLang="en-US" sz="7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370" marR="45370" marT="30247" marB="30247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zh-CN" altLang="en-US" sz="800" dirty="0">
                          <a:effectLst/>
                        </a:rPr>
                        <a:t>说明文档主体，模块分区，代码框架和整合</a:t>
                      </a:r>
                      <a:r>
                        <a:rPr lang="en-US" altLang="zh-CN" sz="800" dirty="0">
                          <a:effectLst/>
                        </a:rPr>
                        <a:t>debug</a:t>
                      </a:r>
                      <a:endParaRPr lang="zh-CN" altLang="en-US" sz="7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370" marR="45370" marT="30247" marB="30247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altLang="zh-CN" sz="800">
                          <a:effectLst/>
                        </a:rPr>
                        <a:t>1.0</a:t>
                      </a:r>
                      <a:r>
                        <a:rPr lang="zh-CN" altLang="en-US" sz="800">
                          <a:effectLst/>
                        </a:rPr>
                        <a:t>完成</a:t>
                      </a:r>
                      <a:endParaRPr lang="zh-CN" altLang="en-US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370" marR="45370" marT="30247" marB="30247" anchor="ctr"/>
                </a:tc>
                <a:extLst>
                  <a:ext uri="{0D108BD9-81ED-4DB2-BD59-A6C34878D82A}">
                    <a16:rowId xmlns:a16="http://schemas.microsoft.com/office/drawing/2014/main" val="2562120901"/>
                  </a:ext>
                </a:extLst>
              </a:tr>
              <a:tr h="434538"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800">
                          <a:effectLst/>
                        </a:rPr>
                        <a:t>part2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370" marR="45370" marT="30247" marB="30247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zh-CN" altLang="en-US" sz="800">
                          <a:effectLst/>
                        </a:rPr>
                        <a:t>温彦鑫、王涵</a:t>
                      </a:r>
                      <a:endParaRPr lang="zh-CN" altLang="en-US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370" marR="45370" marT="30247" marB="30247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zh-CN" altLang="en-US" sz="800" dirty="0">
                          <a:effectLst/>
                        </a:rPr>
                        <a:t>说明文档，</a:t>
                      </a:r>
                      <a:r>
                        <a:rPr lang="en-US" altLang="zh-CN" sz="800" dirty="0">
                          <a:effectLst/>
                        </a:rPr>
                        <a:t>main</a:t>
                      </a:r>
                      <a:r>
                        <a:rPr lang="zh-CN" altLang="en-US" sz="800" dirty="0">
                          <a:effectLst/>
                        </a:rPr>
                        <a:t>函数 </a:t>
                      </a:r>
                      <a:r>
                        <a:rPr lang="en-US" altLang="zh-CN" sz="800" dirty="0">
                          <a:effectLst/>
                        </a:rPr>
                        <a:t>+ </a:t>
                      </a:r>
                      <a:r>
                        <a:rPr lang="en-US" altLang="zh-CN" sz="800" dirty="0" err="1">
                          <a:effectLst/>
                        </a:rPr>
                        <a:t>menu.c</a:t>
                      </a:r>
                      <a:r>
                        <a:rPr lang="en-US" altLang="zh-CN" sz="800" dirty="0">
                          <a:effectLst/>
                        </a:rPr>
                        <a:t> + </a:t>
                      </a:r>
                      <a:r>
                        <a:rPr lang="en-US" altLang="zh-CN" sz="800" dirty="0" err="1">
                          <a:effectLst/>
                        </a:rPr>
                        <a:t>LMS.h</a:t>
                      </a:r>
                      <a:r>
                        <a:rPr lang="zh-CN" altLang="en-US" sz="800" dirty="0">
                          <a:effectLst/>
                        </a:rPr>
                        <a:t>宏定义和函数传参整理 </a:t>
                      </a:r>
                      <a:r>
                        <a:rPr lang="en-US" altLang="zh-CN" sz="800" dirty="0">
                          <a:effectLst/>
                        </a:rPr>
                        <a:t>+ txt</a:t>
                      </a:r>
                      <a:r>
                        <a:rPr lang="zh-CN" altLang="en-US" sz="800" dirty="0">
                          <a:effectLst/>
                        </a:rPr>
                        <a:t>文件编写</a:t>
                      </a:r>
                      <a:endParaRPr lang="zh-CN" altLang="en-US" sz="7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370" marR="45370" marT="30247" marB="30247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altLang="zh-CN" sz="800" dirty="0">
                          <a:effectLst/>
                        </a:rPr>
                        <a:t>1.0</a:t>
                      </a:r>
                      <a:r>
                        <a:rPr lang="zh-CN" altLang="en-US" sz="800" dirty="0">
                          <a:effectLst/>
                        </a:rPr>
                        <a:t>完成</a:t>
                      </a:r>
                      <a:endParaRPr lang="zh-CN" altLang="en-US" sz="7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370" marR="45370" marT="30247" marB="30247" anchor="ctr"/>
                </a:tc>
                <a:extLst>
                  <a:ext uri="{0D108BD9-81ED-4DB2-BD59-A6C34878D82A}">
                    <a16:rowId xmlns:a16="http://schemas.microsoft.com/office/drawing/2014/main" val="1183656303"/>
                  </a:ext>
                </a:extLst>
              </a:tr>
              <a:tr h="434538"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800">
                          <a:effectLst/>
                        </a:rPr>
                        <a:t>part3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370" marR="45370" marT="30247" marB="30247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zh-CN" altLang="en-US" sz="800">
                          <a:effectLst/>
                        </a:rPr>
                        <a:t>王绍旭、孙晓檬</a:t>
                      </a:r>
                      <a:endParaRPr lang="zh-CN" altLang="en-US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370" marR="45370" marT="30247" marB="30247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800" dirty="0" err="1">
                          <a:effectLst/>
                        </a:rPr>
                        <a:t>book_operations.c</a:t>
                      </a:r>
                      <a:r>
                        <a:rPr lang="zh-CN" altLang="en-US" sz="800" dirty="0">
                          <a:effectLst/>
                        </a:rPr>
                        <a:t>代码实现</a:t>
                      </a:r>
                      <a:endParaRPr lang="zh-CN" altLang="en-US" sz="7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370" marR="45370" marT="30247" marB="30247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zh-CN" altLang="en-US" sz="800" dirty="0">
                          <a:effectLst/>
                        </a:rPr>
                        <a:t>部分完成</a:t>
                      </a:r>
                      <a:endParaRPr lang="zh-CN" altLang="en-US" sz="7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370" marR="45370" marT="30247" marB="30247" anchor="ctr"/>
                </a:tc>
                <a:extLst>
                  <a:ext uri="{0D108BD9-81ED-4DB2-BD59-A6C34878D82A}">
                    <a16:rowId xmlns:a16="http://schemas.microsoft.com/office/drawing/2014/main" val="4183354257"/>
                  </a:ext>
                </a:extLst>
              </a:tr>
              <a:tr h="434538"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800">
                          <a:effectLst/>
                        </a:rPr>
                        <a:t>part4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370" marR="45370" marT="30247" marB="30247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zh-CN" altLang="en-US" sz="800">
                          <a:effectLst/>
                        </a:rPr>
                        <a:t>胡光奇、陈乐</a:t>
                      </a:r>
                      <a:endParaRPr lang="zh-CN" altLang="en-US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370" marR="45370" marT="30247" marB="30247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800" dirty="0" err="1">
                          <a:effectLst/>
                        </a:rPr>
                        <a:t>uer_operations.c</a:t>
                      </a:r>
                      <a:r>
                        <a:rPr lang="zh-CN" altLang="en-US" sz="800" dirty="0">
                          <a:effectLst/>
                        </a:rPr>
                        <a:t>代码实现</a:t>
                      </a:r>
                      <a:endParaRPr lang="zh-CN" altLang="en-US" sz="7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370" marR="45370" marT="30247" marB="30247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zh-CN" altLang="en-US" sz="800" dirty="0">
                          <a:effectLst/>
                        </a:rPr>
                        <a:t>部分完成</a:t>
                      </a:r>
                      <a:endParaRPr lang="zh-CN" altLang="en-US" sz="7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370" marR="45370" marT="30247" marB="30247" anchor="ctr"/>
                </a:tc>
                <a:extLst>
                  <a:ext uri="{0D108BD9-81ED-4DB2-BD59-A6C34878D82A}">
                    <a16:rowId xmlns:a16="http://schemas.microsoft.com/office/drawing/2014/main" val="3288560026"/>
                  </a:ext>
                </a:extLst>
              </a:tr>
              <a:tr h="434538">
                <a:tc gridSpan="4"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zh-CN" altLang="en-US" sz="800">
                          <a:effectLst/>
                        </a:rPr>
                        <a:t>图书管理系统分工</a:t>
                      </a:r>
                      <a:r>
                        <a:rPr lang="en-US" altLang="zh-CN" sz="800">
                          <a:effectLst/>
                        </a:rPr>
                        <a:t>2.0</a:t>
                      </a:r>
                      <a:endParaRPr lang="zh-CN" altLang="en-US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370" marR="45370" marT="30247" marB="30247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519656"/>
                  </a:ext>
                </a:extLst>
              </a:tr>
              <a:tr h="434538"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800" dirty="0">
                          <a:effectLst/>
                        </a:rPr>
                        <a:t>part</a:t>
                      </a:r>
                      <a:r>
                        <a:rPr lang="zh-CN" altLang="en-US" sz="800" dirty="0">
                          <a:effectLst/>
                        </a:rPr>
                        <a:t>划分</a:t>
                      </a:r>
                      <a:endParaRPr lang="zh-CN" altLang="en-US" sz="7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370" marR="45370" marT="30247" marB="30247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zh-CN" altLang="en-US" sz="800" dirty="0">
                          <a:effectLst/>
                        </a:rPr>
                        <a:t>姓名</a:t>
                      </a:r>
                      <a:endParaRPr lang="zh-CN" altLang="en-US" sz="7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370" marR="45370" marT="30247" marB="30247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zh-CN" altLang="en-US" sz="800" dirty="0">
                          <a:effectLst/>
                        </a:rPr>
                        <a:t>分工细则</a:t>
                      </a:r>
                      <a:endParaRPr lang="zh-CN" altLang="en-US" sz="7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370" marR="45370" marT="30247" marB="30247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zh-CN" altLang="en-US" sz="800">
                          <a:effectLst/>
                        </a:rPr>
                        <a:t>完成情况</a:t>
                      </a:r>
                      <a:endParaRPr lang="zh-CN" altLang="en-US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370" marR="45370" marT="30247" marB="30247" anchor="ctr"/>
                </a:tc>
                <a:extLst>
                  <a:ext uri="{0D108BD9-81ED-4DB2-BD59-A6C34878D82A}">
                    <a16:rowId xmlns:a16="http://schemas.microsoft.com/office/drawing/2014/main" val="2878190943"/>
                  </a:ext>
                </a:extLst>
              </a:tr>
              <a:tr h="434538"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800" dirty="0">
                          <a:effectLst/>
                        </a:rPr>
                        <a:t>part1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370" marR="45370" marT="30247" marB="30247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zh-CN" altLang="en-US" sz="800" dirty="0">
                          <a:effectLst/>
                        </a:rPr>
                        <a:t>刘炜泽（组长）</a:t>
                      </a:r>
                      <a:endParaRPr lang="zh-CN" altLang="en-US" sz="7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370" marR="45370" marT="30247" marB="30247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zh-CN" altLang="en-US" sz="800" dirty="0">
                          <a:effectLst/>
                        </a:rPr>
                        <a:t>说明文档和</a:t>
                      </a:r>
                      <a:r>
                        <a:rPr lang="en-US" altLang="zh-CN" sz="800" dirty="0">
                          <a:effectLst/>
                        </a:rPr>
                        <a:t>PPT</a:t>
                      </a:r>
                      <a:r>
                        <a:rPr lang="zh-CN" altLang="en-US" sz="800" dirty="0">
                          <a:effectLst/>
                        </a:rPr>
                        <a:t>整合，总代码优化，讲解视频</a:t>
                      </a:r>
                      <a:endParaRPr lang="zh-CN" altLang="en-US" sz="7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370" marR="45370" marT="30247" marB="30247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zh-CN" altLang="en-US" sz="800">
                          <a:effectLst/>
                        </a:rPr>
                        <a:t>完成</a:t>
                      </a:r>
                      <a:endParaRPr lang="zh-CN" altLang="en-US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370" marR="45370" marT="30247" marB="30247" anchor="ctr"/>
                </a:tc>
                <a:extLst>
                  <a:ext uri="{0D108BD9-81ED-4DB2-BD59-A6C34878D82A}">
                    <a16:rowId xmlns:a16="http://schemas.microsoft.com/office/drawing/2014/main" val="4153234666"/>
                  </a:ext>
                </a:extLst>
              </a:tr>
              <a:tr h="434538"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800">
                          <a:effectLst/>
                        </a:rPr>
                        <a:t>part2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370" marR="45370" marT="30247" marB="30247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zh-CN" altLang="en-US" sz="800" dirty="0">
                          <a:effectLst/>
                        </a:rPr>
                        <a:t>温彦鑫、王涵</a:t>
                      </a:r>
                      <a:endParaRPr lang="zh-CN" altLang="en-US" sz="7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370" marR="45370" marT="30247" marB="30247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zh-CN" altLang="en-US" sz="800" dirty="0">
                          <a:effectLst/>
                        </a:rPr>
                        <a:t>代码完善，</a:t>
                      </a:r>
                      <a:r>
                        <a:rPr lang="en-US" altLang="zh-CN" sz="800" dirty="0">
                          <a:effectLst/>
                        </a:rPr>
                        <a:t>PPT</a:t>
                      </a:r>
                      <a:r>
                        <a:rPr lang="zh-CN" altLang="en-US" sz="800" dirty="0">
                          <a:effectLst/>
                        </a:rPr>
                        <a:t>，说明文档详细设计部分</a:t>
                      </a:r>
                      <a:endParaRPr lang="zh-CN" altLang="en-US" sz="7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370" marR="45370" marT="30247" marB="30247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zh-CN" altLang="en-US" sz="800" dirty="0">
                          <a:effectLst/>
                        </a:rPr>
                        <a:t>完成</a:t>
                      </a:r>
                      <a:endParaRPr lang="zh-CN" altLang="en-US" sz="7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370" marR="45370" marT="30247" marB="30247" anchor="ctr"/>
                </a:tc>
                <a:extLst>
                  <a:ext uri="{0D108BD9-81ED-4DB2-BD59-A6C34878D82A}">
                    <a16:rowId xmlns:a16="http://schemas.microsoft.com/office/drawing/2014/main" val="3633608122"/>
                  </a:ext>
                </a:extLst>
              </a:tr>
              <a:tr h="518718"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800">
                          <a:effectLst/>
                        </a:rPr>
                        <a:t>part3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370" marR="45370" marT="30247" marB="30247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zh-CN" altLang="en-US" sz="800">
                          <a:effectLst/>
                        </a:rPr>
                        <a:t>王绍旭、孙晓檬</a:t>
                      </a:r>
                      <a:endParaRPr lang="zh-CN" altLang="en-US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370" marR="45370" marT="30247" marB="30247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zh-CN" altLang="en-US" sz="800" dirty="0">
                          <a:effectLst/>
                        </a:rPr>
                        <a:t>代码完善，整个程序的</a:t>
                      </a:r>
                      <a:r>
                        <a:rPr lang="en-US" altLang="zh-CN" sz="800" dirty="0">
                          <a:effectLst/>
                        </a:rPr>
                        <a:t>bug</a:t>
                      </a:r>
                      <a:r>
                        <a:rPr lang="zh-CN" altLang="en-US" sz="800" dirty="0">
                          <a:effectLst/>
                        </a:rPr>
                        <a:t>调试，记录和</a:t>
                      </a:r>
                      <a:r>
                        <a:rPr lang="en-US" altLang="zh-CN" sz="800" dirty="0">
                          <a:effectLst/>
                        </a:rPr>
                        <a:t>debug</a:t>
                      </a:r>
                      <a:r>
                        <a:rPr lang="zh-CN" altLang="en-US" sz="800" dirty="0">
                          <a:effectLst/>
                        </a:rPr>
                        <a:t>，写说明文档的需求分析，作品测试部分</a:t>
                      </a:r>
                      <a:endParaRPr lang="zh-CN" altLang="en-US" sz="7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370" marR="45370" marT="30247" marB="30247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zh-CN" altLang="en-US" sz="800" dirty="0">
                          <a:effectLst/>
                        </a:rPr>
                        <a:t>完成</a:t>
                      </a:r>
                      <a:endParaRPr lang="zh-CN" altLang="en-US" sz="7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370" marR="45370" marT="30247" marB="30247" anchor="ctr"/>
                </a:tc>
                <a:extLst>
                  <a:ext uri="{0D108BD9-81ED-4DB2-BD59-A6C34878D82A}">
                    <a16:rowId xmlns:a16="http://schemas.microsoft.com/office/drawing/2014/main" val="1973922330"/>
                  </a:ext>
                </a:extLst>
              </a:tr>
              <a:tr h="434538"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800">
                          <a:effectLst/>
                        </a:rPr>
                        <a:t>part4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370" marR="45370" marT="30247" marB="30247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zh-CN" altLang="en-US" sz="800">
                          <a:effectLst/>
                        </a:rPr>
                        <a:t>胡光奇、陈乐</a:t>
                      </a:r>
                      <a:endParaRPr lang="zh-CN" altLang="en-US" sz="7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370" marR="45370" marT="30247" marB="30247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zh-CN" altLang="en-US" sz="800" dirty="0">
                          <a:effectLst/>
                        </a:rPr>
                        <a:t>代码完善，说明文档的概要设计，作品实现，任务表与过程记录部分</a:t>
                      </a:r>
                      <a:endParaRPr lang="zh-CN" altLang="en-US" sz="7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370" marR="45370" marT="30247" marB="30247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zh-CN" altLang="en-US" sz="800" dirty="0">
                          <a:effectLst/>
                        </a:rPr>
                        <a:t>完成</a:t>
                      </a:r>
                      <a:endParaRPr lang="zh-CN" altLang="en-US" sz="7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370" marR="45370" marT="30247" marB="30247" anchor="ctr"/>
                </a:tc>
                <a:extLst>
                  <a:ext uri="{0D108BD9-81ED-4DB2-BD59-A6C34878D82A}">
                    <a16:rowId xmlns:a16="http://schemas.microsoft.com/office/drawing/2014/main" val="409155284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22000">
                <a:schemeClr val="accent1">
                  <a:lumMod val="10000"/>
                  <a:lumOff val="90000"/>
                  <a:alpha val="0"/>
                </a:schemeClr>
              </a:gs>
              <a:gs pos="100000">
                <a:schemeClr val="accent1">
                  <a:lumMod val="25000"/>
                  <a:lumOff val="75000"/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1"/>
            </p:custDataLst>
          </p:nvPr>
        </p:nvSpPr>
        <p:spPr>
          <a:xfrm>
            <a:off x="3330551" y="2389493"/>
            <a:ext cx="108000" cy="108000"/>
          </a:xfrm>
          <a:prstGeom prst="ellipse">
            <a:avLst/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2"/>
            </p:custDataLst>
          </p:nvPr>
        </p:nvSpPr>
        <p:spPr>
          <a:xfrm>
            <a:off x="8740747" y="2389493"/>
            <a:ext cx="108000" cy="108000"/>
          </a:xfrm>
          <a:prstGeom prst="ellipse">
            <a:avLst/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3"/>
            </p:custDataLst>
          </p:nvPr>
        </p:nvSpPr>
        <p:spPr>
          <a:xfrm>
            <a:off x="1026501" y="2648324"/>
            <a:ext cx="4716102" cy="72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交流方式</a:t>
            </a:r>
          </a:p>
        </p:txBody>
      </p:sp>
      <p:sp>
        <p:nvSpPr>
          <p:cNvPr id="7" name="标题 1"/>
          <p:cNvSpPr txBox="1"/>
          <p:nvPr>
            <p:custDataLst>
              <p:tags r:id="rId4"/>
            </p:custDataLst>
          </p:nvPr>
        </p:nvSpPr>
        <p:spPr>
          <a:xfrm>
            <a:off x="1026501" y="3377030"/>
            <a:ext cx="4716102" cy="26154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大方向相关问题在</a:t>
            </a: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QQ</a:t>
            </a:r>
            <a:r>
              <a:rPr kumimoji="1" lang="zh-CN" altLang="en-US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群里提出并集思广益讨论，由组长决定最终如何解决。</a:t>
            </a:r>
          </a:p>
          <a:p>
            <a:pPr algn="l">
              <a:lnSpc>
                <a:spcPct val="150000"/>
              </a:lnSpc>
            </a:pPr>
            <a:r>
              <a:rPr kumimoji="1" lang="zh-CN" altLang="en-US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个人相关部分的问题或想法一般私下与组长定向沟通。</a:t>
            </a:r>
          </a:p>
        </p:txBody>
      </p:sp>
      <p:sp>
        <p:nvSpPr>
          <p:cNvPr id="8" name="标题 1"/>
          <p:cNvSpPr txBox="1"/>
          <p:nvPr>
            <p:custDataLst>
              <p:tags r:id="rId5"/>
            </p:custDataLst>
          </p:nvPr>
        </p:nvSpPr>
        <p:spPr>
          <a:xfrm>
            <a:off x="6436697" y="2648324"/>
            <a:ext cx="4716102" cy="72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质量管理</a:t>
            </a:r>
          </a:p>
        </p:txBody>
      </p:sp>
      <p:sp>
        <p:nvSpPr>
          <p:cNvPr id="9" name="标题 1"/>
          <p:cNvSpPr txBox="1"/>
          <p:nvPr>
            <p:custDataLst>
              <p:tags r:id="rId6"/>
            </p:custDataLst>
          </p:nvPr>
        </p:nvSpPr>
        <p:spPr>
          <a:xfrm>
            <a:off x="6436697" y="3377030"/>
            <a:ext cx="4716102" cy="2602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 panose="020B0400000000000000" charset="-122"/>
              </a:rPr>
              <a:t>组员每部分工作提交前都需自检一遍，如若无错才可提交给组长，组长收到各个作业再进行检测，有相关问题返还给组员并提出修改意见，修改后定下终稿。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759048" y="486862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 panose="020B0800000000000000" charset="-122"/>
              </a:rPr>
              <a:t>交流方式</a:t>
            </a:r>
            <a:r>
              <a:rPr kumimoji="1" lang="zh-CN" altLang="en-US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 panose="020B0800000000000000" charset="-122"/>
              </a:rPr>
              <a:t>与质量管理</a:t>
            </a:r>
          </a:p>
        </p:txBody>
      </p:sp>
      <p:sp>
        <p:nvSpPr>
          <p:cNvPr id="11" name="标题 1"/>
          <p:cNvSpPr txBox="1"/>
          <p:nvPr/>
        </p:nvSpPr>
        <p:spPr>
          <a:xfrm flipV="1">
            <a:off x="338138" y="361215"/>
            <a:ext cx="322262" cy="23167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V="1">
            <a:off x="490538" y="649448"/>
            <a:ext cx="169862" cy="12211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V="1">
            <a:off x="490538" y="828120"/>
            <a:ext cx="169862" cy="12211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 l="55158" t="51015" r="5158" b="1015"/>
          <a:stretch>
            <a:fillRect/>
          </a:stretch>
        </p:blipFill>
        <p:spPr>
          <a:xfrm>
            <a:off x="1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alpha val="97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-231820" y="2108200"/>
            <a:ext cx="12711448" cy="2667000"/>
          </a:xfrm>
          <a:prstGeom prst="rect">
            <a:avLst/>
          </a:prstGeom>
          <a:solidFill>
            <a:schemeClr val="accent1"/>
          </a:solidFill>
          <a:ln w="25400" cap="sq">
            <a:solidFill>
              <a:schemeClr val="accent2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37525" y="2480259"/>
            <a:ext cx="3530600" cy="1930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13800">
                <a:ln w="12700">
                  <a:noFill/>
                </a:ln>
                <a:gradFill>
                  <a:gsLst>
                    <a:gs pos="0">
                      <a:srgbClr val="009CDA">
                        <a:alpha val="100000"/>
                      </a:srgbClr>
                    </a:gs>
                    <a:gs pos="100000">
                      <a:srgbClr val="8ADEFF">
                        <a:alpha val="100000"/>
                      </a:srgbClr>
                    </a:gs>
                  </a:gsLst>
                  <a:lin ang="10800000" scaled="0"/>
                </a:gradFill>
                <a:latin typeface="Montserrat Black" panose="00000A00000000000000"/>
                <a:ea typeface="Montserrat Black" panose="00000A00000000000000"/>
                <a:cs typeface="Montserrat Black" panose="00000A00000000000000"/>
              </a:rPr>
              <a:t>08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240714" y="2242718"/>
            <a:ext cx="7278185" cy="240548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合作感悟与经验总结</a:t>
            </a: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rot="10800000">
            <a:off x="-287626" y="1839167"/>
            <a:ext cx="2982883" cy="53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rot="10800000">
            <a:off x="8135364" y="4488207"/>
            <a:ext cx="2982883" cy="55602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>
            <a:off x="9576298" y="744226"/>
            <a:ext cx="1942601" cy="24122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22000">
                <a:schemeClr val="accent1">
                  <a:lumMod val="10000"/>
                  <a:lumOff val="90000"/>
                  <a:alpha val="0"/>
                </a:schemeClr>
              </a:gs>
              <a:gs pos="100000">
                <a:schemeClr val="accent1">
                  <a:lumMod val="25000"/>
                  <a:lumOff val="75000"/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22412" y="5826078"/>
            <a:ext cx="12248030" cy="1031922"/>
          </a:xfrm>
          <a:custGeom>
            <a:avLst/>
            <a:gdLst>
              <a:gd name="connsiteX0" fmla="*/ 0 w 12191999"/>
              <a:gd name="connsiteY0" fmla="*/ 0 h 1031906"/>
              <a:gd name="connsiteX1" fmla="*/ 97612 w 12191999"/>
              <a:gd name="connsiteY1" fmla="*/ 51085 h 1031906"/>
              <a:gd name="connsiteX2" fmla="*/ 6108700 w 12191999"/>
              <a:gd name="connsiteY2" fmla="*/ 925606 h 1031906"/>
              <a:gd name="connsiteX3" fmla="*/ 12119789 w 12191999"/>
              <a:gd name="connsiteY3" fmla="*/ 51085 h 1031906"/>
              <a:gd name="connsiteX4" fmla="*/ 12191999 w 12191999"/>
              <a:gd name="connsiteY4" fmla="*/ 13293 h 1031906"/>
              <a:gd name="connsiteX5" fmla="*/ 12191999 w 12191999"/>
              <a:gd name="connsiteY5" fmla="*/ 1031906 h 1031906"/>
              <a:gd name="connsiteX6" fmla="*/ 0 w 12191999"/>
              <a:gd name="connsiteY6" fmla="*/ 1031906 h 1031906"/>
            </a:gdLst>
            <a:ahLst/>
            <a:cxnLst/>
            <a:rect l="l" t="t" r="r" b="b"/>
            <a:pathLst>
              <a:path w="12191999" h="1031906">
                <a:moveTo>
                  <a:pt x="0" y="0"/>
                </a:moveTo>
                <a:lnTo>
                  <a:pt x="97612" y="51085"/>
                </a:lnTo>
                <a:cubicBezTo>
                  <a:pt x="1195312" y="569402"/>
                  <a:pt x="3474728" y="925606"/>
                  <a:pt x="6108700" y="925606"/>
                </a:cubicBezTo>
                <a:cubicBezTo>
                  <a:pt x="8742672" y="925606"/>
                  <a:pt x="11022088" y="569402"/>
                  <a:pt x="12119789" y="51085"/>
                </a:cubicBezTo>
                <a:lnTo>
                  <a:pt x="12191999" y="13293"/>
                </a:lnTo>
                <a:lnTo>
                  <a:pt x="12191999" y="1031906"/>
                </a:lnTo>
                <a:lnTo>
                  <a:pt x="0" y="1031906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399" y="3007906"/>
            <a:ext cx="3442063" cy="29731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学会通过流程图明确需求，附初期草稿图，提高沟通效率。
在团队协作中，积极表达观点，倾听他人意见，提升沟通技巧。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2526089"/>
            <a:ext cx="3442062" cy="43882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368619" y="3007906"/>
            <a:ext cx="3442063" cy="29731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使用甘特图跟踪进度，合理安排任务，确保按时完成。
通过时间管理，提高工作效率，平衡学习与项目开发。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368619" y="2526089"/>
            <a:ext cx="3442063" cy="43882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076837" y="3007906"/>
            <a:ext cx="3442063" cy="29731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项目过程中，个人在技术、沟通、时间管理等方面全面成长，为未来发展打下坚实基础。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076837" y="2526089"/>
            <a:ext cx="3442063" cy="43882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55651" y="2526090"/>
            <a:ext cx="3251561" cy="4388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沟通能力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489269" y="2526090"/>
            <a:ext cx="3200763" cy="4388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时间管理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191137" y="2526090"/>
            <a:ext cx="3213463" cy="4388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综合提升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021430" y="1707253"/>
            <a:ext cx="720000" cy="720000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>
            <a:outerShdw blurRad="952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22860" tIns="22860" rIns="22860" bIns="22860" rtlCol="0" anchor="ctr"/>
          <a:lstStyle/>
          <a:p>
            <a:pPr algn="ct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729650" y="1718906"/>
            <a:ext cx="720000" cy="720000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>
            <a:outerShdw blurRad="952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22860" tIns="22860" rIns="22860" bIns="22860" rtlCol="0" anchor="ctr"/>
          <a:lstStyle/>
          <a:p>
            <a:pPr algn="ct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437868" y="1707253"/>
            <a:ext cx="720000" cy="720000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>
            <a:outerShdw blurRad="952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22860" tIns="22860" rIns="22860" bIns="22860" rtlCol="0" anchor="ctr"/>
          <a:lstStyle/>
          <a:p>
            <a:pPr algn="ct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568074" y="1858918"/>
            <a:ext cx="459588" cy="416670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881346" y="1870571"/>
            <a:ext cx="416609" cy="416670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2160391" y="1858918"/>
            <a:ext cx="442079" cy="416670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55718" y="338518"/>
            <a:ext cx="10863182" cy="438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个人成长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16200000" flipH="1">
            <a:off x="242819" y="127653"/>
            <a:ext cx="825799" cy="825797"/>
          </a:xfrm>
          <a:prstGeom prst="donut">
            <a:avLst>
              <a:gd name="adj" fmla="val 21574"/>
            </a:avLst>
          </a:prstGeom>
          <a:gradFill>
            <a:gsLst>
              <a:gs pos="11000">
                <a:schemeClr val="accent1">
                  <a:lumMod val="60000"/>
                  <a:lumOff val="40000"/>
                  <a:alpha val="72000"/>
                </a:schemeClr>
              </a:gs>
              <a:gs pos="82000">
                <a:schemeClr val="accent1">
                  <a:lumMod val="60000"/>
                  <a:lumOff val="40000"/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22000">
                <a:schemeClr val="accent1">
                  <a:lumMod val="10000"/>
                  <a:lumOff val="90000"/>
                  <a:alpha val="0"/>
                </a:schemeClr>
              </a:gs>
              <a:gs pos="100000">
                <a:schemeClr val="accent1">
                  <a:lumMod val="25000"/>
                  <a:lumOff val="75000"/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659246" y="2364865"/>
            <a:ext cx="2589153" cy="2907149"/>
          </a:xfrm>
          <a:custGeom>
            <a:avLst/>
            <a:gdLst>
              <a:gd name="connsiteX0" fmla="*/ 0 w 2589153"/>
              <a:gd name="connsiteY0" fmla="*/ 142012 h 2907149"/>
              <a:gd name="connsiteX1" fmla="*/ 2589153 w 2589153"/>
              <a:gd name="connsiteY1" fmla="*/ 142012 h 2907149"/>
              <a:gd name="connsiteX2" fmla="*/ 2589153 w 2589153"/>
              <a:gd name="connsiteY2" fmla="*/ 2907149 h 2907149"/>
              <a:gd name="connsiteX3" fmla="*/ 0 w 2589153"/>
              <a:gd name="connsiteY3" fmla="*/ 2907149 h 2907149"/>
              <a:gd name="connsiteX4" fmla="*/ 369152 w 2589153"/>
              <a:gd name="connsiteY4" fmla="*/ 0 h 2907149"/>
              <a:gd name="connsiteX5" fmla="*/ 496088 w 2589153"/>
              <a:gd name="connsiteY5" fmla="*/ 142009 h 2907149"/>
              <a:gd name="connsiteX6" fmla="*/ 242216 w 2589153"/>
              <a:gd name="connsiteY6" fmla="*/ 142009 h 2907149"/>
            </a:gdLst>
            <a:ahLst/>
            <a:cxnLst/>
            <a:rect l="l" t="t" r="r" b="b"/>
            <a:pathLst>
              <a:path w="2589153" h="2907149">
                <a:moveTo>
                  <a:pt x="0" y="142012"/>
                </a:moveTo>
                <a:lnTo>
                  <a:pt x="2589153" y="142012"/>
                </a:lnTo>
                <a:lnTo>
                  <a:pt x="2589153" y="2907149"/>
                </a:lnTo>
                <a:lnTo>
                  <a:pt x="0" y="2907149"/>
                </a:lnTo>
                <a:close/>
                <a:moveTo>
                  <a:pt x="369152" y="0"/>
                </a:moveTo>
                <a:lnTo>
                  <a:pt x="496088" y="142009"/>
                </a:lnTo>
                <a:lnTo>
                  <a:pt x="242216" y="142009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30000"/>
            </a:schemeClr>
          </a:solidFill>
          <a:ln cap="sq">
            <a:noFill/>
            <a:prstDash val="solid"/>
            <a:miter/>
          </a:ln>
          <a:effectLst>
            <a:outerShdw blurRad="38100" dist="12700" dir="2700000" algn="tl" rotWithShape="0">
              <a:srgbClr val="000000">
                <a:alpha val="15000"/>
              </a:srgbClr>
            </a:outerShdw>
          </a:effectLst>
        </p:spPr>
        <p:txBody>
          <a:bodyPr vert="horz" wrap="square" lIns="274320" tIns="0" rIns="91440" bIns="365760" rtlCol="0" anchor="b"/>
          <a:lstStyle/>
          <a:p>
            <a:pPr algn="l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027676" y="2364865"/>
            <a:ext cx="2589153" cy="2907149"/>
          </a:xfrm>
          <a:custGeom>
            <a:avLst/>
            <a:gdLst>
              <a:gd name="connsiteX0" fmla="*/ 0 w 2589153"/>
              <a:gd name="connsiteY0" fmla="*/ 142012 h 2907149"/>
              <a:gd name="connsiteX1" fmla="*/ 2589153 w 2589153"/>
              <a:gd name="connsiteY1" fmla="*/ 142012 h 2907149"/>
              <a:gd name="connsiteX2" fmla="*/ 2589153 w 2589153"/>
              <a:gd name="connsiteY2" fmla="*/ 2907149 h 2907149"/>
              <a:gd name="connsiteX3" fmla="*/ 0 w 2589153"/>
              <a:gd name="connsiteY3" fmla="*/ 2907149 h 2907149"/>
              <a:gd name="connsiteX4" fmla="*/ 369152 w 2589153"/>
              <a:gd name="connsiteY4" fmla="*/ 0 h 2907149"/>
              <a:gd name="connsiteX5" fmla="*/ 496088 w 2589153"/>
              <a:gd name="connsiteY5" fmla="*/ 142009 h 2907149"/>
              <a:gd name="connsiteX6" fmla="*/ 242216 w 2589153"/>
              <a:gd name="connsiteY6" fmla="*/ 142009 h 2907149"/>
            </a:gdLst>
            <a:ahLst/>
            <a:cxnLst/>
            <a:rect l="l" t="t" r="r" b="b"/>
            <a:pathLst>
              <a:path w="2589153" h="2907149">
                <a:moveTo>
                  <a:pt x="0" y="142012"/>
                </a:moveTo>
                <a:lnTo>
                  <a:pt x="2589153" y="142012"/>
                </a:lnTo>
                <a:lnTo>
                  <a:pt x="2589153" y="2907149"/>
                </a:lnTo>
                <a:lnTo>
                  <a:pt x="0" y="2907149"/>
                </a:lnTo>
                <a:close/>
                <a:moveTo>
                  <a:pt x="369152" y="0"/>
                </a:moveTo>
                <a:lnTo>
                  <a:pt x="496088" y="142009"/>
                </a:lnTo>
                <a:lnTo>
                  <a:pt x="242216" y="142009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30000"/>
            </a:schemeClr>
          </a:solidFill>
          <a:ln cap="sq">
            <a:noFill/>
            <a:prstDash val="solid"/>
            <a:miter/>
          </a:ln>
          <a:effectLst>
            <a:outerShdw blurRad="38100" dist="12700" dir="2700000" algn="tl" rotWithShape="0">
              <a:srgbClr val="000000">
                <a:alpha val="15000"/>
              </a:srgbClr>
            </a:outerShdw>
          </a:effectLst>
        </p:spPr>
        <p:txBody>
          <a:bodyPr vert="horz" wrap="square" lIns="274320" tIns="0" rIns="91440" bIns="365760" rtlCol="0" anchor="b"/>
          <a:lstStyle/>
          <a:p>
            <a:pPr algn="l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396106" y="2364865"/>
            <a:ext cx="2589153" cy="2907149"/>
          </a:xfrm>
          <a:custGeom>
            <a:avLst/>
            <a:gdLst>
              <a:gd name="connsiteX0" fmla="*/ 0 w 2589153"/>
              <a:gd name="connsiteY0" fmla="*/ 142012 h 2907149"/>
              <a:gd name="connsiteX1" fmla="*/ 2589153 w 2589153"/>
              <a:gd name="connsiteY1" fmla="*/ 142012 h 2907149"/>
              <a:gd name="connsiteX2" fmla="*/ 2589153 w 2589153"/>
              <a:gd name="connsiteY2" fmla="*/ 2907149 h 2907149"/>
              <a:gd name="connsiteX3" fmla="*/ 0 w 2589153"/>
              <a:gd name="connsiteY3" fmla="*/ 2907149 h 2907149"/>
              <a:gd name="connsiteX4" fmla="*/ 369152 w 2589153"/>
              <a:gd name="connsiteY4" fmla="*/ 0 h 2907149"/>
              <a:gd name="connsiteX5" fmla="*/ 496088 w 2589153"/>
              <a:gd name="connsiteY5" fmla="*/ 142009 h 2907149"/>
              <a:gd name="connsiteX6" fmla="*/ 242216 w 2589153"/>
              <a:gd name="connsiteY6" fmla="*/ 142009 h 2907149"/>
            </a:gdLst>
            <a:ahLst/>
            <a:cxnLst/>
            <a:rect l="l" t="t" r="r" b="b"/>
            <a:pathLst>
              <a:path w="2589153" h="2907149">
                <a:moveTo>
                  <a:pt x="0" y="142012"/>
                </a:moveTo>
                <a:lnTo>
                  <a:pt x="2589153" y="142012"/>
                </a:lnTo>
                <a:lnTo>
                  <a:pt x="2589153" y="2907149"/>
                </a:lnTo>
                <a:lnTo>
                  <a:pt x="0" y="2907149"/>
                </a:lnTo>
                <a:close/>
                <a:moveTo>
                  <a:pt x="369152" y="0"/>
                </a:moveTo>
                <a:lnTo>
                  <a:pt x="496088" y="142009"/>
                </a:lnTo>
                <a:lnTo>
                  <a:pt x="242216" y="142009"/>
                </a:ln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762000" dist="254000" dir="5400000" algn="t" rotWithShape="0">
              <a:srgbClr val="000000">
                <a:alpha val="20000"/>
              </a:srgbClr>
            </a:outerShdw>
          </a:effectLst>
        </p:spPr>
        <p:txBody>
          <a:bodyPr vert="horz" wrap="square" lIns="274320" tIns="0" rIns="91440" bIns="365760" rtlCol="0" anchor="b"/>
          <a:lstStyle/>
          <a:p>
            <a:pPr algn="l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883365" y="2990344"/>
            <a:ext cx="536912" cy="536912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38100" tIns="38100" rIns="38100" bIns="3810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322895" y="3024617"/>
            <a:ext cx="534980" cy="468367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38100" tIns="38100" rIns="38100" bIns="3810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689592" y="2982462"/>
            <a:ext cx="597442" cy="552676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38100" tIns="38100" rIns="38100" bIns="3810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883364" y="3603410"/>
            <a:ext cx="2025325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优点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322894" y="3603410"/>
            <a:ext cx="2025325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建议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689591" y="3603410"/>
            <a:ext cx="1999925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B203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综合评价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883365" y="3933822"/>
            <a:ext cx="2004385" cy="11334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85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任务分配清晰，及时协调冲突，如界面风格</a:t>
            </a:r>
            <a:r>
              <a:rPr kumimoji="1" lang="zh-CN" altLang="en-US" sz="1185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，代码全局定义</a:t>
            </a:r>
            <a:r>
              <a:rPr kumimoji="1" lang="en-US" altLang="zh-CN" sz="1185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。
在</a:t>
            </a:r>
            <a:r>
              <a:rPr kumimoji="1" lang="zh-CN" altLang="en-US" sz="1185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代码</a:t>
            </a:r>
            <a:r>
              <a:rPr kumimoji="1" lang="en-US" altLang="zh-CN" sz="1185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优化中提供关键思路，推动技术突破</a:t>
            </a:r>
            <a:r>
              <a:rPr kumimoji="1" lang="en-US" altLang="zh-CN" sz="1185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。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5322895" y="3933822"/>
            <a:ext cx="2004385" cy="11334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15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初期需求文档不够详细，导致部分功能返工，需加强需求调研与文档编写。
在项目初期，应充分细化需求，避免后期频繁修改，影响开发进度。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689592" y="3933822"/>
            <a:ext cx="2004385" cy="11334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组长在项目管理与技术指导方面表现突出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，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规划合理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。</a:t>
            </a:r>
            <a:endParaRPr kumimoji="1" lang="zh-CN" altLang="en-US" dirty="0"/>
          </a:p>
        </p:txBody>
      </p:sp>
      <p:sp>
        <p:nvSpPr>
          <p:cNvPr id="19" name="标题 1"/>
          <p:cNvSpPr txBox="1"/>
          <p:nvPr/>
        </p:nvSpPr>
        <p:spPr>
          <a:xfrm>
            <a:off x="655718" y="338518"/>
            <a:ext cx="10863182" cy="438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组长评价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16200000" flipH="1">
            <a:off x="242819" y="127653"/>
            <a:ext cx="825799" cy="825797"/>
          </a:xfrm>
          <a:prstGeom prst="donut">
            <a:avLst>
              <a:gd name="adj" fmla="val 21574"/>
            </a:avLst>
          </a:prstGeom>
          <a:gradFill>
            <a:gsLst>
              <a:gs pos="11000">
                <a:schemeClr val="accent1">
                  <a:lumMod val="60000"/>
                  <a:lumOff val="40000"/>
                  <a:alpha val="72000"/>
                </a:schemeClr>
              </a:gs>
              <a:gs pos="82000">
                <a:schemeClr val="accent1">
                  <a:lumMod val="60000"/>
                  <a:lumOff val="40000"/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22000">
                <a:schemeClr val="accent1">
                  <a:lumMod val="10000"/>
                  <a:lumOff val="90000"/>
                  <a:alpha val="0"/>
                </a:schemeClr>
              </a:gs>
              <a:gs pos="100000">
                <a:schemeClr val="accent1">
                  <a:lumMod val="25000"/>
                  <a:lumOff val="75000"/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0" y="3624856"/>
            <a:ext cx="12192000" cy="3233144"/>
          </a:xfrm>
          <a:custGeom>
            <a:avLst/>
            <a:gdLst>
              <a:gd name="connsiteX0" fmla="*/ 9375494 w 12192000"/>
              <a:gd name="connsiteY0" fmla="*/ 209 h 3233144"/>
              <a:gd name="connsiteX1" fmla="*/ 12192000 w 12192000"/>
              <a:gd name="connsiteY1" fmla="*/ 327194 h 3233144"/>
              <a:gd name="connsiteX2" fmla="*/ 12192000 w 12192000"/>
              <a:gd name="connsiteY2" fmla="*/ 3233144 h 3233144"/>
              <a:gd name="connsiteX3" fmla="*/ 0 w 12192000"/>
              <a:gd name="connsiteY3" fmla="*/ 3233144 h 3233144"/>
              <a:gd name="connsiteX4" fmla="*/ 0 w 12192000"/>
              <a:gd name="connsiteY4" fmla="*/ 327194 h 3233144"/>
              <a:gd name="connsiteX5" fmla="*/ 2731625 w 12192000"/>
              <a:gd name="connsiteY5" fmla="*/ 486346 h 3233144"/>
              <a:gd name="connsiteX6" fmla="*/ 9375494 w 12192000"/>
              <a:gd name="connsiteY6" fmla="*/ 209 h 3233144"/>
            </a:gdLst>
            <a:ahLst/>
            <a:cxnLst/>
            <a:rect l="l" t="t" r="r" b="b"/>
            <a:pathLst>
              <a:path w="12192000" h="3233144">
                <a:moveTo>
                  <a:pt x="9375494" y="209"/>
                </a:moveTo>
                <a:cubicBezTo>
                  <a:pt x="10349053" y="12748"/>
                  <a:pt x="11484659" y="71586"/>
                  <a:pt x="12192000" y="327194"/>
                </a:cubicBezTo>
                <a:lnTo>
                  <a:pt x="12192000" y="3233144"/>
                </a:lnTo>
                <a:lnTo>
                  <a:pt x="0" y="3233144"/>
                </a:lnTo>
                <a:lnTo>
                  <a:pt x="0" y="327194"/>
                </a:lnTo>
                <a:cubicBezTo>
                  <a:pt x="910542" y="418826"/>
                  <a:pt x="740779" y="428473"/>
                  <a:pt x="2731625" y="486346"/>
                </a:cubicBezTo>
                <a:cubicBezTo>
                  <a:pt x="4722471" y="544219"/>
                  <a:pt x="8401935" y="-12330"/>
                  <a:pt x="9375494" y="209"/>
                </a:cubicBezTo>
                <a:close/>
              </a:path>
            </a:pathLst>
          </a:cu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0" y="3416393"/>
            <a:ext cx="12192000" cy="617887"/>
          </a:xfrm>
          <a:custGeom>
            <a:avLst/>
            <a:gdLst>
              <a:gd name="connsiteX0" fmla="*/ 9375494 w 12192000"/>
              <a:gd name="connsiteY0" fmla="*/ 209 h 617887"/>
              <a:gd name="connsiteX1" fmla="*/ 12192000 w 12192000"/>
              <a:gd name="connsiteY1" fmla="*/ 454514 h 617887"/>
              <a:gd name="connsiteX2" fmla="*/ 9375494 w 12192000"/>
              <a:gd name="connsiteY2" fmla="*/ 127529 h 617887"/>
              <a:gd name="connsiteX3" fmla="*/ 2731625 w 12192000"/>
              <a:gd name="connsiteY3" fmla="*/ 613666 h 617887"/>
              <a:gd name="connsiteX4" fmla="*/ 0 w 12192000"/>
              <a:gd name="connsiteY4" fmla="*/ 454514 h 617887"/>
              <a:gd name="connsiteX5" fmla="*/ 2731625 w 12192000"/>
              <a:gd name="connsiteY5" fmla="*/ 486346 h 617887"/>
              <a:gd name="connsiteX6" fmla="*/ 9375494 w 12192000"/>
              <a:gd name="connsiteY6" fmla="*/ 209 h 617887"/>
              <a:gd name="connsiteX7" fmla="*/ 9375494 w 12192000"/>
              <a:gd name="connsiteY7" fmla="*/ 209 h 617887"/>
              <a:gd name="connsiteX8" fmla="*/ 9375494 w 12192000"/>
              <a:gd name="connsiteY8" fmla="*/ 209 h 617887"/>
            </a:gdLst>
            <a:ahLst/>
            <a:cxnLst/>
            <a:rect l="l" t="t" r="r" b="b"/>
            <a:pathLst>
              <a:path w="12192000" h="617887">
                <a:moveTo>
                  <a:pt x="9375494" y="209"/>
                </a:moveTo>
                <a:cubicBezTo>
                  <a:pt x="10952223" y="-5096"/>
                  <a:pt x="12192000" y="433294"/>
                  <a:pt x="12192000" y="454514"/>
                </a:cubicBezTo>
                <a:cubicBezTo>
                  <a:pt x="10888980" y="165854"/>
                  <a:pt x="10349053" y="140068"/>
                  <a:pt x="9375494" y="127529"/>
                </a:cubicBezTo>
                <a:cubicBezTo>
                  <a:pt x="8401935" y="114990"/>
                  <a:pt x="4722471" y="671539"/>
                  <a:pt x="2731625" y="613666"/>
                </a:cubicBezTo>
                <a:cubicBezTo>
                  <a:pt x="740779" y="555793"/>
                  <a:pt x="910542" y="546146"/>
                  <a:pt x="0" y="454514"/>
                </a:cubicBezTo>
                <a:cubicBezTo>
                  <a:pt x="910542" y="487985"/>
                  <a:pt x="1821083" y="475735"/>
                  <a:pt x="2731625" y="486346"/>
                </a:cubicBezTo>
                <a:cubicBezTo>
                  <a:pt x="4722471" y="544219"/>
                  <a:pt x="8401935" y="-12330"/>
                  <a:pt x="9375494" y="209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695301" y="1677164"/>
            <a:ext cx="3841027" cy="5900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 panose="020B0800000000000000" charset="-122"/>
              </a:rPr>
              <a:t> 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 panose="020B0800000000000000" charset="-122"/>
              </a:rPr>
              <a:t>组员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 panose="020B0800000000000000" charset="-122"/>
              </a:rPr>
              <a:t> </a:t>
            </a:r>
            <a:r>
              <a:rPr kumimoji="1" lang="zh-CN" altLang="en-US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 panose="020B0800000000000000" charset="-122"/>
              </a:rPr>
              <a:t>胡光奇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 panose="020B0800000000000000" charset="-122"/>
              </a:rPr>
              <a:t> </a:t>
            </a:r>
            <a:r>
              <a:rPr kumimoji="1" lang="zh-CN" altLang="en-US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 panose="020B0800000000000000" charset="-122"/>
              </a:rPr>
              <a:t>陈乐</a:t>
            </a:r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784202" y="2331734"/>
            <a:ext cx="3841027" cy="11611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贡献：界面美观度提升，但代码注释不足，影响代码可读性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。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建议：加强代码注释，便于团队成员理解和维护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。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5474068" y="1547741"/>
            <a:ext cx="3841027" cy="5900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组员 </a:t>
            </a:r>
            <a:r>
              <a:rPr kumimoji="1" lang="zh-CN" altLang="en-US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王涵</a:t>
            </a: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1" lang="zh-CN" altLang="en-US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温彦鑫</a:t>
            </a:r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5474069" y="2202312"/>
            <a:ext cx="3841027" cy="11611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贡献：测试用例全面，但文档进度滞后，影响项目整体进度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。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建议：合理安排时间，加快文档编写速度，确保项目按时交付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。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3287597" y="4228903"/>
            <a:ext cx="3841027" cy="5900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组员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1"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王绍旭、孙晓檬</a:t>
            </a:r>
            <a:r>
              <a:rPr kumimoji="1" lang="en-US" altLang="zh-CN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endParaRPr kumimoji="1" lang="zh-CN" altLang="en-US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3287598" y="4900716"/>
            <a:ext cx="3841027" cy="11611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贡献：文件读写模块稳定性高，但沟通响应较慢，影响协作效率</a:t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。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建议：提高沟通频率，及时反馈问题，确保团队协作顺畅</a:t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。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>
            <a:off x="7801721" y="3858343"/>
            <a:ext cx="3841027" cy="5900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互评总结</a:t>
            </a: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10"/>
            </p:custDataLst>
          </p:nvPr>
        </p:nvSpPr>
        <p:spPr>
          <a:xfrm>
            <a:off x="7801721" y="4530156"/>
            <a:ext cx="3841027" cy="11611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团队成员在项目中各有贡献，但也存在不足，需相互学习，共同进步。</a:t>
            </a: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1"/>
            </p:custDataLst>
          </p:nvPr>
        </p:nvSpPr>
        <p:spPr>
          <a:xfrm>
            <a:off x="7801723" y="3449521"/>
            <a:ext cx="242395" cy="242395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2"/>
            </p:custDataLst>
          </p:nvPr>
        </p:nvSpPr>
        <p:spPr>
          <a:xfrm>
            <a:off x="7887814" y="3535612"/>
            <a:ext cx="70213" cy="70213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13"/>
            </p:custDataLst>
          </p:nvPr>
        </p:nvSpPr>
        <p:spPr>
          <a:xfrm>
            <a:off x="5474070" y="3680834"/>
            <a:ext cx="242395" cy="242395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4"/>
            </p:custDataLst>
          </p:nvPr>
        </p:nvSpPr>
        <p:spPr>
          <a:xfrm>
            <a:off x="5560161" y="3766925"/>
            <a:ext cx="70213" cy="70213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5"/>
            </p:custDataLst>
          </p:nvPr>
        </p:nvSpPr>
        <p:spPr>
          <a:xfrm>
            <a:off x="3287599" y="3843989"/>
            <a:ext cx="242395" cy="242395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16"/>
            </p:custDataLst>
          </p:nvPr>
        </p:nvSpPr>
        <p:spPr>
          <a:xfrm>
            <a:off x="3373690" y="3930080"/>
            <a:ext cx="70213" cy="70213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>
            <p:custDataLst>
              <p:tags r:id="rId17"/>
            </p:custDataLst>
          </p:nvPr>
        </p:nvSpPr>
        <p:spPr>
          <a:xfrm>
            <a:off x="784203" y="3794475"/>
            <a:ext cx="242395" cy="242395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>
            <p:custDataLst>
              <p:tags r:id="rId18"/>
            </p:custDataLst>
          </p:nvPr>
        </p:nvSpPr>
        <p:spPr>
          <a:xfrm>
            <a:off x="870294" y="3880566"/>
            <a:ext cx="70213" cy="70213"/>
          </a:xfrm>
          <a:prstGeom prst="ellipse">
            <a:avLst/>
          </a:prstGeom>
          <a:solidFill>
            <a:schemeClr val="accent1"/>
          </a:solidFill>
          <a:ln w="254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55718" y="338518"/>
            <a:ext cx="10863182" cy="438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组员互评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16200000" flipH="1">
            <a:off x="242819" y="127653"/>
            <a:ext cx="825799" cy="825797"/>
          </a:xfrm>
          <a:prstGeom prst="donut">
            <a:avLst>
              <a:gd name="adj" fmla="val 21574"/>
            </a:avLst>
          </a:prstGeom>
          <a:gradFill>
            <a:gsLst>
              <a:gs pos="11000">
                <a:schemeClr val="accent1">
                  <a:lumMod val="60000"/>
                  <a:lumOff val="40000"/>
                  <a:alpha val="72000"/>
                </a:schemeClr>
              </a:gs>
              <a:gs pos="82000">
                <a:schemeClr val="accent1">
                  <a:lumMod val="60000"/>
                  <a:lumOff val="40000"/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 l="55158" t="51015" r="5158" b="1015"/>
          <a:stretch>
            <a:fillRect/>
          </a:stretch>
        </p:blipFill>
        <p:spPr>
          <a:xfrm>
            <a:off x="1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alpha val="97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-231820" y="2108200"/>
            <a:ext cx="12711448" cy="2667000"/>
          </a:xfrm>
          <a:prstGeom prst="rect">
            <a:avLst/>
          </a:prstGeom>
          <a:solidFill>
            <a:schemeClr val="accent1"/>
          </a:solidFill>
          <a:ln w="25400" cap="sq">
            <a:solidFill>
              <a:schemeClr val="accent2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09910" y="2237580"/>
            <a:ext cx="10772180" cy="157527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gradFill>
                  <a:gsLst>
                    <a:gs pos="16000">
                      <a:srgbClr val="C5EEFF">
                        <a:alpha val="100000"/>
                      </a:srgbClr>
                    </a:gs>
                    <a:gs pos="71000">
                      <a:srgbClr val="50CDFF">
                        <a:alpha val="100000"/>
                      </a:srgbClr>
                    </a:gs>
                  </a:gsLst>
                  <a:lin ang="27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谢谢大家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402455" y="4128770"/>
            <a:ext cx="1801495" cy="2463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主讲人</a:t>
            </a:r>
            <a:r>
              <a:rPr kumimoji="1" lang="en-US" altLang="zh-CN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：</a:t>
            </a:r>
            <a:r>
              <a:rPr kumimoji="1" lang="zh-CN" altLang="en-US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刘炜泽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6368723" y="4128849"/>
            <a:ext cx="1469954" cy="24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2025.5</a:t>
            </a:r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rot="10800000">
            <a:off x="-287626" y="1839167"/>
            <a:ext cx="2982883" cy="53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rot="10800000">
            <a:off x="8135364" y="4488207"/>
            <a:ext cx="2982883" cy="55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22000">
                <a:schemeClr val="accent1">
                  <a:lumMod val="10000"/>
                  <a:lumOff val="90000"/>
                  <a:alpha val="0"/>
                </a:schemeClr>
              </a:gs>
              <a:gs pos="100000">
                <a:schemeClr val="accent1">
                  <a:lumMod val="25000"/>
                  <a:lumOff val="75000"/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3774354" y="1986846"/>
            <a:ext cx="8417646" cy="4871154"/>
          </a:xfrm>
          <a:custGeom>
            <a:avLst/>
            <a:gdLst>
              <a:gd name="connsiteX0" fmla="*/ 5405522 w 8417646"/>
              <a:gd name="connsiteY0" fmla="*/ 0 h 4871154"/>
              <a:gd name="connsiteX1" fmla="*/ 8223542 w 8417646"/>
              <a:gd name="connsiteY1" fmla="*/ 786781 h 4871154"/>
              <a:gd name="connsiteX2" fmla="*/ 8417646 w 8417646"/>
              <a:gd name="connsiteY2" fmla="*/ 911218 h 4871154"/>
              <a:gd name="connsiteX3" fmla="*/ 8417646 w 8417646"/>
              <a:gd name="connsiteY3" fmla="*/ 3232513 h 4871154"/>
              <a:gd name="connsiteX4" fmla="*/ 8287683 w 8417646"/>
              <a:gd name="connsiteY4" fmla="*/ 3058715 h 4871154"/>
              <a:gd name="connsiteX5" fmla="*/ 5405522 w 8417646"/>
              <a:gd name="connsiteY5" fmla="*/ 1699497 h 4871154"/>
              <a:gd name="connsiteX6" fmla="*/ 1713490 w 8417646"/>
              <a:gd name="connsiteY6" fmla="*/ 4865752 h 4871154"/>
              <a:gd name="connsiteX7" fmla="*/ 1712803 w 8417646"/>
              <a:gd name="connsiteY7" fmla="*/ 4871154 h 4871154"/>
              <a:gd name="connsiteX8" fmla="*/ 0 w 8417646"/>
              <a:gd name="connsiteY8" fmla="*/ 4871154 h 4871154"/>
              <a:gd name="connsiteX9" fmla="*/ 33575 w 8417646"/>
              <a:gd name="connsiteY9" fmla="*/ 4606935 h 4871154"/>
              <a:gd name="connsiteX10" fmla="*/ 5405522 w 8417646"/>
              <a:gd name="connsiteY10" fmla="*/ 0 h 4871154"/>
            </a:gdLst>
            <a:ahLst/>
            <a:cxnLst/>
            <a:rect l="l" t="t" r="r" b="b"/>
            <a:pathLst>
              <a:path w="8417646" h="4871154">
                <a:moveTo>
                  <a:pt x="5405522" y="0"/>
                </a:moveTo>
                <a:cubicBezTo>
                  <a:pt x="6437263" y="0"/>
                  <a:pt x="7401852" y="287510"/>
                  <a:pt x="8223542" y="786781"/>
                </a:cubicBezTo>
                <a:lnTo>
                  <a:pt x="8417646" y="911218"/>
                </a:lnTo>
                <a:lnTo>
                  <a:pt x="8417646" y="3232513"/>
                </a:lnTo>
                <a:lnTo>
                  <a:pt x="8287683" y="3058715"/>
                </a:lnTo>
                <a:cubicBezTo>
                  <a:pt x="7602616" y="2228607"/>
                  <a:pt x="6565859" y="1699497"/>
                  <a:pt x="5405522" y="1699497"/>
                </a:cubicBezTo>
                <a:cubicBezTo>
                  <a:pt x="3536090" y="1699497"/>
                  <a:pt x="1987433" y="3072896"/>
                  <a:pt x="1713490" y="4865752"/>
                </a:cubicBezTo>
                <a:lnTo>
                  <a:pt x="1712803" y="4871154"/>
                </a:lnTo>
                <a:lnTo>
                  <a:pt x="0" y="4871154"/>
                </a:lnTo>
                <a:lnTo>
                  <a:pt x="33575" y="4606935"/>
                </a:lnTo>
                <a:cubicBezTo>
                  <a:pt x="432165" y="1998310"/>
                  <a:pt x="2685478" y="0"/>
                  <a:pt x="5405522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28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1"/>
            <a:ext cx="3142742" cy="2925517"/>
          </a:xfrm>
          <a:custGeom>
            <a:avLst/>
            <a:gdLst>
              <a:gd name="connsiteX0" fmla="*/ 1550174 w 3142742"/>
              <a:gd name="connsiteY0" fmla="*/ 0 h 2925517"/>
              <a:gd name="connsiteX1" fmla="*/ 3142742 w 3142742"/>
              <a:gd name="connsiteY1" fmla="*/ 0 h 2925517"/>
              <a:gd name="connsiteX2" fmla="*/ 3138642 w 3142742"/>
              <a:gd name="connsiteY2" fmla="*/ 81198 h 2925517"/>
              <a:gd name="connsiteX3" fmla="*/ 149420 w 3142742"/>
              <a:gd name="connsiteY3" fmla="*/ 2921739 h 2925517"/>
              <a:gd name="connsiteX4" fmla="*/ 0 w 3142742"/>
              <a:gd name="connsiteY4" fmla="*/ 2925517 h 2925517"/>
              <a:gd name="connsiteX5" fmla="*/ 0 w 3142742"/>
              <a:gd name="connsiteY5" fmla="*/ 1340855 h 2925517"/>
              <a:gd name="connsiteX6" fmla="*/ 148351 w 3142742"/>
              <a:gd name="connsiteY6" fmla="*/ 1333363 h 2925517"/>
              <a:gd name="connsiteX7" fmla="*/ 1538495 w 3142742"/>
              <a:gd name="connsiteY7" fmla="*/ 76519 h 2925517"/>
            </a:gdLst>
            <a:ahLst/>
            <a:cxnLst/>
            <a:rect l="l" t="t" r="r" b="b"/>
            <a:pathLst>
              <a:path w="3142742" h="2925517">
                <a:moveTo>
                  <a:pt x="1550174" y="0"/>
                </a:moveTo>
                <a:lnTo>
                  <a:pt x="3142742" y="0"/>
                </a:lnTo>
                <a:lnTo>
                  <a:pt x="3138642" y="81198"/>
                </a:lnTo>
                <a:cubicBezTo>
                  <a:pt x="2981785" y="1625743"/>
                  <a:pt x="1715620" y="2842348"/>
                  <a:pt x="149420" y="2921739"/>
                </a:cubicBezTo>
                <a:lnTo>
                  <a:pt x="0" y="2925517"/>
                </a:lnTo>
                <a:lnTo>
                  <a:pt x="0" y="1340855"/>
                </a:lnTo>
                <a:lnTo>
                  <a:pt x="148351" y="1333363"/>
                </a:lnTo>
                <a:cubicBezTo>
                  <a:pt x="840734" y="1263048"/>
                  <a:pt x="1401316" y="746899"/>
                  <a:pt x="1538495" y="76519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flat">
            <a:solidFill>
              <a:schemeClr val="bg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373157" y="2742506"/>
            <a:ext cx="4222689" cy="639955"/>
          </a:xfrm>
          <a:prstGeom prst="roundRect">
            <a:avLst>
              <a:gd name="adj" fmla="val 4590"/>
            </a:avLst>
          </a:prstGeom>
          <a:solidFill>
            <a:schemeClr val="bg1"/>
          </a:solidFill>
          <a:ln w="12700" cap="flat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blurRad="241300" sx="102000" sy="102000" algn="ctr" rotWithShape="0">
              <a:schemeClr val="accent1">
                <a:alpha val="2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432487" y="2776675"/>
            <a:ext cx="4104028" cy="571617"/>
          </a:xfrm>
          <a:prstGeom prst="roundRect">
            <a:avLst>
              <a:gd name="adj" fmla="val 4590"/>
            </a:avLst>
          </a:prstGeom>
          <a:solidFill>
            <a:schemeClr val="accent1"/>
          </a:solidFill>
          <a:ln w="12700" cap="flat">
            <a:solidFill>
              <a:schemeClr val="accent1">
                <a:lumMod val="20000"/>
                <a:lumOff val="8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677885" y="2874384"/>
            <a:ext cx="863600" cy="381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3000">
                <a:ln w="15875">
                  <a:solidFill>
                    <a:srgbClr val="FFFFFF">
                      <a:alpha val="100000"/>
                    </a:srgbClr>
                  </a:solidFill>
                </a:ln>
                <a:noFill/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373157" y="3597443"/>
            <a:ext cx="4222689" cy="639955"/>
          </a:xfrm>
          <a:prstGeom prst="roundRect">
            <a:avLst>
              <a:gd name="adj" fmla="val 4590"/>
            </a:avLst>
          </a:prstGeom>
          <a:solidFill>
            <a:schemeClr val="bg1"/>
          </a:solidFill>
          <a:ln w="12700" cap="flat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blurRad="241300" sx="102000" sy="102000" algn="ctr" rotWithShape="0">
              <a:schemeClr val="accent1">
                <a:alpha val="2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432487" y="3631612"/>
            <a:ext cx="4104028" cy="571617"/>
          </a:xfrm>
          <a:prstGeom prst="roundRect">
            <a:avLst>
              <a:gd name="adj" fmla="val 4590"/>
            </a:avLst>
          </a:prstGeom>
          <a:solidFill>
            <a:schemeClr val="accent1"/>
          </a:solidFill>
          <a:ln w="12700" cap="flat">
            <a:solidFill>
              <a:schemeClr val="accent1">
                <a:lumMod val="20000"/>
                <a:lumOff val="8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677885" y="3729321"/>
            <a:ext cx="863600" cy="381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3000">
                <a:ln w="15875">
                  <a:solidFill>
                    <a:srgbClr val="FFFFFF">
                      <a:alpha val="100000"/>
                    </a:srgbClr>
                  </a:solidFill>
                </a:ln>
                <a:noFill/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575231" y="2742506"/>
            <a:ext cx="4222689" cy="639955"/>
          </a:xfrm>
          <a:prstGeom prst="roundRect">
            <a:avLst>
              <a:gd name="adj" fmla="val 4590"/>
            </a:avLst>
          </a:prstGeom>
          <a:solidFill>
            <a:schemeClr val="bg1"/>
          </a:solidFill>
          <a:ln w="12700" cap="flat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blurRad="241300" sx="102000" sy="102000" algn="ctr" rotWithShape="0">
              <a:schemeClr val="accent1">
                <a:alpha val="2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34561" y="2776675"/>
            <a:ext cx="4104028" cy="571617"/>
          </a:xfrm>
          <a:prstGeom prst="roundRect">
            <a:avLst>
              <a:gd name="adj" fmla="val 4590"/>
            </a:avLst>
          </a:prstGeom>
          <a:solidFill>
            <a:schemeClr val="accent1"/>
          </a:solidFill>
          <a:ln w="12700" cap="flat">
            <a:solidFill>
              <a:schemeClr val="accent1">
                <a:lumMod val="20000"/>
                <a:lumOff val="8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879959" y="2874384"/>
            <a:ext cx="863600" cy="381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3000">
                <a:ln w="15875">
                  <a:solidFill>
                    <a:srgbClr val="FFFFFF">
                      <a:alpha val="100000"/>
                    </a:srgbClr>
                  </a:solidFill>
                </a:ln>
                <a:noFill/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05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575231" y="3597443"/>
            <a:ext cx="4222689" cy="639955"/>
          </a:xfrm>
          <a:prstGeom prst="roundRect">
            <a:avLst>
              <a:gd name="adj" fmla="val 4590"/>
            </a:avLst>
          </a:prstGeom>
          <a:solidFill>
            <a:schemeClr val="bg1"/>
          </a:solidFill>
          <a:ln w="12700" cap="flat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blurRad="241300" sx="102000" sy="102000" algn="ctr" rotWithShape="0">
              <a:schemeClr val="accent1">
                <a:alpha val="2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634561" y="3631612"/>
            <a:ext cx="4104028" cy="571617"/>
          </a:xfrm>
          <a:prstGeom prst="roundRect">
            <a:avLst>
              <a:gd name="adj" fmla="val 4590"/>
            </a:avLst>
          </a:prstGeom>
          <a:solidFill>
            <a:schemeClr val="accent1"/>
          </a:solidFill>
          <a:ln w="12700" cap="flat">
            <a:solidFill>
              <a:schemeClr val="accent1">
                <a:lumMod val="20000"/>
                <a:lumOff val="8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879959" y="3729321"/>
            <a:ext cx="863600" cy="381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3000">
                <a:ln w="15875">
                  <a:solidFill>
                    <a:srgbClr val="FFFFFF">
                      <a:alpha val="100000"/>
                    </a:srgbClr>
                  </a:solidFill>
                </a:ln>
                <a:noFill/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06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865538" y="831566"/>
            <a:ext cx="2476500" cy="12319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8800" dirty="0" err="1">
                <a:ln w="12700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0B203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目录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5142735" y="2094706"/>
            <a:ext cx="2019300" cy="25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dist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7F7F7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CONTENTS</a:t>
            </a:r>
            <a:endParaRPr kumimoji="1" lang="zh-CN" altLang="en-US"/>
          </a:p>
        </p:txBody>
      </p:sp>
      <p:cxnSp>
        <p:nvCxnSpPr>
          <p:cNvPr id="19" name="标题 1"/>
          <p:cNvCxnSpPr/>
          <p:nvPr/>
        </p:nvCxnSpPr>
        <p:spPr>
          <a:xfrm flipH="1">
            <a:off x="11034895" y="552525"/>
            <a:ext cx="438150" cy="0"/>
          </a:xfrm>
          <a:prstGeom prst="line">
            <a:avLst/>
          </a:prstGeom>
          <a:noFill/>
          <a:ln w="19050" cap="rnd">
            <a:solidFill>
              <a:schemeClr val="accent1"/>
            </a:solidFill>
            <a:round/>
          </a:ln>
        </p:spPr>
      </p:cxnSp>
      <p:cxnSp>
        <p:nvCxnSpPr>
          <p:cNvPr id="20" name="标题 1"/>
          <p:cNvCxnSpPr/>
          <p:nvPr/>
        </p:nvCxnSpPr>
        <p:spPr>
          <a:xfrm flipH="1">
            <a:off x="10958695" y="623962"/>
            <a:ext cx="514350" cy="0"/>
          </a:xfrm>
          <a:prstGeom prst="line">
            <a:avLst/>
          </a:prstGeom>
          <a:noFill/>
          <a:ln w="19050" cap="rnd">
            <a:solidFill>
              <a:schemeClr val="accent1"/>
            </a:solidFill>
            <a:round/>
          </a:ln>
        </p:spPr>
      </p:cxnSp>
      <p:cxnSp>
        <p:nvCxnSpPr>
          <p:cNvPr id="21" name="标题 1"/>
          <p:cNvCxnSpPr/>
          <p:nvPr/>
        </p:nvCxnSpPr>
        <p:spPr>
          <a:xfrm flipH="1">
            <a:off x="11034895" y="695399"/>
            <a:ext cx="438150" cy="0"/>
          </a:xfrm>
          <a:prstGeom prst="line">
            <a:avLst/>
          </a:prstGeom>
          <a:noFill/>
          <a:ln w="19050" cap="rnd">
            <a:solidFill>
              <a:schemeClr val="accent1"/>
            </a:solidFill>
            <a:round/>
          </a:ln>
        </p:spPr>
      </p:cxnSp>
      <p:sp>
        <p:nvSpPr>
          <p:cNvPr id="22" name="标题 1"/>
          <p:cNvSpPr txBox="1"/>
          <p:nvPr/>
        </p:nvSpPr>
        <p:spPr>
          <a:xfrm>
            <a:off x="1373157" y="4506414"/>
            <a:ext cx="4222689" cy="639955"/>
          </a:xfrm>
          <a:prstGeom prst="roundRect">
            <a:avLst>
              <a:gd name="adj" fmla="val 4590"/>
            </a:avLst>
          </a:prstGeom>
          <a:solidFill>
            <a:schemeClr val="bg1"/>
          </a:solidFill>
          <a:ln w="12700" cap="flat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blurRad="241300" sx="102000" sy="102000" algn="ctr" rotWithShape="0">
              <a:schemeClr val="accent1">
                <a:alpha val="2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1432487" y="4540583"/>
            <a:ext cx="4104028" cy="571617"/>
          </a:xfrm>
          <a:prstGeom prst="roundRect">
            <a:avLst>
              <a:gd name="adj" fmla="val 4590"/>
            </a:avLst>
          </a:prstGeom>
          <a:solidFill>
            <a:schemeClr val="accent1"/>
          </a:solidFill>
          <a:ln w="12700" cap="flat">
            <a:solidFill>
              <a:schemeClr val="accent1">
                <a:lumMod val="20000"/>
                <a:lumOff val="8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1656961" y="4638292"/>
            <a:ext cx="863600" cy="381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3000">
                <a:ln w="15875">
                  <a:solidFill>
                    <a:srgbClr val="FFFFFF">
                      <a:alpha val="100000"/>
                    </a:srgbClr>
                  </a:solidFill>
                </a:ln>
                <a:noFill/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575231" y="4506414"/>
            <a:ext cx="4222689" cy="639955"/>
          </a:xfrm>
          <a:prstGeom prst="roundRect">
            <a:avLst>
              <a:gd name="adj" fmla="val 4590"/>
            </a:avLst>
          </a:prstGeom>
          <a:solidFill>
            <a:schemeClr val="bg1"/>
          </a:solidFill>
          <a:ln w="12700" cap="flat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blurRad="241300" sx="102000" sy="102000" algn="ctr" rotWithShape="0">
              <a:schemeClr val="accent1">
                <a:alpha val="2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6634561" y="4540583"/>
            <a:ext cx="4104028" cy="571617"/>
          </a:xfrm>
          <a:prstGeom prst="roundRect">
            <a:avLst>
              <a:gd name="adj" fmla="val 4590"/>
            </a:avLst>
          </a:prstGeom>
          <a:solidFill>
            <a:schemeClr val="accent1"/>
          </a:solidFill>
          <a:ln w="12700" cap="flat">
            <a:solidFill>
              <a:schemeClr val="accent1">
                <a:lumMod val="20000"/>
                <a:lumOff val="8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6859035" y="4638292"/>
            <a:ext cx="863600" cy="381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3000">
                <a:ln w="15875">
                  <a:solidFill>
                    <a:srgbClr val="FFFFFF">
                      <a:alpha val="100000"/>
                    </a:srgbClr>
                  </a:solidFill>
                </a:ln>
                <a:noFill/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07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2404797" y="2782101"/>
            <a:ext cx="2965995" cy="5607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使用场景与设计理念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2404797" y="3637038"/>
            <a:ext cx="2967303" cy="5607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功能描述与系统框图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7606871" y="2782101"/>
            <a:ext cx="2953295" cy="5607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主要界面截图</a:t>
            </a: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7606871" y="3637038"/>
            <a:ext cx="2959529" cy="5607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特色与优势</a:t>
            </a: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2404797" y="4546009"/>
            <a:ext cx="2967303" cy="5607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核心函数与功能</a:t>
            </a: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7606871" y="4546009"/>
            <a:ext cx="2959529" cy="5607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任务分工与协作管理</a:t>
            </a: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1346481" y="5370841"/>
            <a:ext cx="4222689" cy="639955"/>
          </a:xfrm>
          <a:prstGeom prst="roundRect">
            <a:avLst>
              <a:gd name="adj" fmla="val 4590"/>
            </a:avLst>
          </a:prstGeom>
          <a:solidFill>
            <a:schemeClr val="bg1"/>
          </a:solidFill>
          <a:ln w="12700" cap="flat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blurRad="241300" sx="102000" sy="102000" algn="ctr" rotWithShape="0">
              <a:schemeClr val="accent1">
                <a:alpha val="2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1405811" y="5405010"/>
            <a:ext cx="4104028" cy="571617"/>
          </a:xfrm>
          <a:prstGeom prst="roundRect">
            <a:avLst>
              <a:gd name="adj" fmla="val 4590"/>
            </a:avLst>
          </a:prstGeom>
          <a:solidFill>
            <a:schemeClr val="accent1"/>
          </a:solidFill>
          <a:ln w="12700" cap="flat">
            <a:solidFill>
              <a:schemeClr val="accent1">
                <a:lumMod val="20000"/>
                <a:lumOff val="8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1630285" y="5502719"/>
            <a:ext cx="863600" cy="381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3000">
                <a:ln w="15875">
                  <a:solidFill>
                    <a:srgbClr val="FFFFFF">
                      <a:alpha val="100000"/>
                    </a:srgbClr>
                  </a:solidFill>
                </a:ln>
                <a:noFill/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04</a:t>
            </a: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6548555" y="5370841"/>
            <a:ext cx="4222689" cy="639955"/>
          </a:xfrm>
          <a:prstGeom prst="roundRect">
            <a:avLst>
              <a:gd name="adj" fmla="val 4590"/>
            </a:avLst>
          </a:prstGeom>
          <a:solidFill>
            <a:schemeClr val="bg1"/>
          </a:solidFill>
          <a:ln w="12700" cap="flat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blurRad="241300" sx="102000" sy="102000" algn="ctr" rotWithShape="0">
              <a:schemeClr val="accent1">
                <a:alpha val="2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>
            <a:off x="6607885" y="5405010"/>
            <a:ext cx="4104028" cy="571617"/>
          </a:xfrm>
          <a:prstGeom prst="roundRect">
            <a:avLst>
              <a:gd name="adj" fmla="val 4590"/>
            </a:avLst>
          </a:prstGeom>
          <a:solidFill>
            <a:schemeClr val="accent1"/>
          </a:solidFill>
          <a:ln w="12700" cap="flat">
            <a:solidFill>
              <a:schemeClr val="accent1">
                <a:lumMod val="20000"/>
                <a:lumOff val="8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>
            <a:off x="6832359" y="5502719"/>
            <a:ext cx="863600" cy="381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3000">
                <a:ln w="15875">
                  <a:solidFill>
                    <a:srgbClr val="FFFFFF">
                      <a:alpha val="100000"/>
                    </a:srgbClr>
                  </a:solidFill>
                </a:ln>
                <a:noFill/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08</a:t>
            </a:r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>
            <a:off x="2404797" y="5410436"/>
            <a:ext cx="2967303" cy="5607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编码环境与语言</a:t>
            </a: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>
            <a:off x="7606871" y="5410436"/>
            <a:ext cx="2959529" cy="5607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合作感悟与经验总结</a:t>
            </a: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 l="55158" t="51015" r="5158" b="1015"/>
          <a:stretch>
            <a:fillRect/>
          </a:stretch>
        </p:blipFill>
        <p:spPr>
          <a:xfrm>
            <a:off x="1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alpha val="97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-231820" y="2108200"/>
            <a:ext cx="12711448" cy="2667000"/>
          </a:xfrm>
          <a:prstGeom prst="rect">
            <a:avLst/>
          </a:prstGeom>
          <a:solidFill>
            <a:schemeClr val="accent1"/>
          </a:solidFill>
          <a:ln w="25400" cap="sq">
            <a:solidFill>
              <a:schemeClr val="accent2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37525" y="2480259"/>
            <a:ext cx="3530600" cy="1930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13800">
                <a:ln w="12700">
                  <a:noFill/>
                </a:ln>
                <a:gradFill>
                  <a:gsLst>
                    <a:gs pos="0">
                      <a:srgbClr val="009CDA">
                        <a:alpha val="100000"/>
                      </a:srgbClr>
                    </a:gs>
                    <a:gs pos="100000">
                      <a:srgbClr val="8ADEFF">
                        <a:alpha val="100000"/>
                      </a:srgbClr>
                    </a:gs>
                  </a:gsLst>
                  <a:lin ang="10800000" scaled="0"/>
                </a:gradFill>
                <a:latin typeface="Montserrat Black" panose="00000A00000000000000"/>
                <a:ea typeface="Montserrat Black" panose="00000A00000000000000"/>
                <a:cs typeface="Montserrat Black" panose="00000A00000000000000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240714" y="2242718"/>
            <a:ext cx="7278185" cy="240548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使用场景与设计理念</a:t>
            </a: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rot="10800000">
            <a:off x="-287626" y="1839167"/>
            <a:ext cx="2982883" cy="53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rot="10800000">
            <a:off x="8135364" y="4488207"/>
            <a:ext cx="2982883" cy="55602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>
            <a:off x="9576298" y="744226"/>
            <a:ext cx="1942601" cy="24122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22000">
                <a:schemeClr val="accent1">
                  <a:lumMod val="10000"/>
                  <a:lumOff val="90000"/>
                  <a:alpha val="0"/>
                </a:schemeClr>
              </a:gs>
              <a:gs pos="100000">
                <a:schemeClr val="accent1">
                  <a:lumMod val="25000"/>
                  <a:lumOff val="75000"/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1453678" y="2124662"/>
            <a:ext cx="2821034" cy="3876982"/>
          </a:xfrm>
          <a:custGeom>
            <a:avLst/>
            <a:gdLst>
              <a:gd name="connsiteX0" fmla="*/ 2672080 w 3413760"/>
              <a:gd name="connsiteY0" fmla="*/ 0 h 3792010"/>
              <a:gd name="connsiteX1" fmla="*/ 3086210 w 3413760"/>
              <a:gd name="connsiteY1" fmla="*/ 0 h 3792010"/>
              <a:gd name="connsiteX2" fmla="*/ 3413760 w 3413760"/>
              <a:gd name="connsiteY2" fmla="*/ 327550 h 3792010"/>
              <a:gd name="connsiteX3" fmla="*/ 3413760 w 3413760"/>
              <a:gd name="connsiteY3" fmla="*/ 3464460 h 3792010"/>
              <a:gd name="connsiteX4" fmla="*/ 3086210 w 3413760"/>
              <a:gd name="connsiteY4" fmla="*/ 3792010 h 3792010"/>
              <a:gd name="connsiteX5" fmla="*/ 327550 w 3413760"/>
              <a:gd name="connsiteY5" fmla="*/ 3792010 h 3792010"/>
              <a:gd name="connsiteX6" fmla="*/ 0 w 3413760"/>
              <a:gd name="connsiteY6" fmla="*/ 3464460 h 3792010"/>
              <a:gd name="connsiteX7" fmla="*/ 0 w 3413760"/>
              <a:gd name="connsiteY7" fmla="*/ 327550 h 3792010"/>
              <a:gd name="connsiteX8" fmla="*/ 327550 w 3413760"/>
              <a:gd name="connsiteY8" fmla="*/ 0 h 3792010"/>
              <a:gd name="connsiteX9" fmla="*/ 741680 w 3413760"/>
              <a:gd name="connsiteY9" fmla="*/ 0 h 3792010"/>
              <a:gd name="connsiteX10" fmla="*/ 741680 w 3413760"/>
              <a:gd name="connsiteY10" fmla="*/ 0 h 3792010"/>
              <a:gd name="connsiteX11" fmla="*/ 741680 w 3413760"/>
              <a:gd name="connsiteY11" fmla="*/ 0 h 3792010"/>
              <a:gd name="connsiteX12" fmla="*/ 833120 w 3413760"/>
              <a:gd name="connsiteY12" fmla="*/ 619760 h 3792010"/>
            </a:gdLst>
            <a:ahLst/>
            <a:cxnLst/>
            <a:rect l="l" t="t" r="r" b="b"/>
            <a:pathLst>
              <a:path w="3413760" h="3792010">
                <a:moveTo>
                  <a:pt x="2672080" y="0"/>
                </a:moveTo>
                <a:lnTo>
                  <a:pt x="3086210" y="0"/>
                </a:lnTo>
                <a:cubicBezTo>
                  <a:pt x="3267111" y="0"/>
                  <a:pt x="3413760" y="146649"/>
                  <a:pt x="3413760" y="327550"/>
                </a:cubicBezTo>
                <a:lnTo>
                  <a:pt x="3413760" y="3464460"/>
                </a:lnTo>
                <a:cubicBezTo>
                  <a:pt x="3413760" y="3645361"/>
                  <a:pt x="3267111" y="3792010"/>
                  <a:pt x="3086210" y="3792010"/>
                </a:cubicBezTo>
                <a:lnTo>
                  <a:pt x="327550" y="3792010"/>
                </a:lnTo>
                <a:cubicBezTo>
                  <a:pt x="146649" y="3792010"/>
                  <a:pt x="0" y="3645361"/>
                  <a:pt x="0" y="3464460"/>
                </a:cubicBezTo>
                <a:lnTo>
                  <a:pt x="0" y="327550"/>
                </a:lnTo>
                <a:cubicBezTo>
                  <a:pt x="0" y="146649"/>
                  <a:pt x="146649" y="0"/>
                  <a:pt x="327550" y="0"/>
                </a:cubicBezTo>
                <a:lnTo>
                  <a:pt x="741680" y="0"/>
                </a:lnTo>
              </a:path>
            </a:pathLst>
          </a:custGeom>
          <a:noFill/>
          <a:ln w="127000" cap="rnd">
            <a:solidFill>
              <a:schemeClr val="accent1"/>
            </a:soli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4" name="组合 3"/>
          <p:cNvGrpSpPr/>
          <p:nvPr>
            <p:custDataLst>
              <p:tags r:id="rId2"/>
            </p:custDataLst>
          </p:nvPr>
        </p:nvGrpSpPr>
        <p:grpSpPr>
          <a:xfrm>
            <a:off x="1745991" y="3531732"/>
            <a:ext cx="2236409" cy="106400"/>
            <a:chOff x="1745991" y="3531732"/>
            <a:chExt cx="2236409" cy="106400"/>
          </a:xfrm>
        </p:grpSpPr>
        <p:cxnSp>
          <p:nvCxnSpPr>
            <p:cNvPr id="5" name="标题 1"/>
            <p:cNvCxnSpPr/>
            <p:nvPr>
              <p:custDataLst>
                <p:tags r:id="rId20"/>
              </p:custDataLst>
            </p:nvPr>
          </p:nvCxnSpPr>
          <p:spPr>
            <a:xfrm>
              <a:off x="1745991" y="3533656"/>
              <a:ext cx="2236409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miter/>
            </a:ln>
          </p:spPr>
        </p:cxnSp>
        <p:sp>
          <p:nvSpPr>
            <p:cNvPr id="6" name="标题 1"/>
            <p:cNvSpPr txBox="1"/>
            <p:nvPr>
              <p:custDataLst>
                <p:tags r:id="rId21"/>
              </p:custDataLst>
            </p:nvPr>
          </p:nvSpPr>
          <p:spPr>
            <a:xfrm flipV="1">
              <a:off x="2793142" y="3531732"/>
              <a:ext cx="142106" cy="106400"/>
            </a:xfrm>
            <a:prstGeom prst="triangle">
              <a:avLst/>
            </a:prstGeom>
            <a:solidFill>
              <a:schemeClr val="tx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7" name="标题 1"/>
          <p:cNvSpPr txBox="1"/>
          <p:nvPr>
            <p:custDataLst>
              <p:tags r:id="rId3"/>
            </p:custDataLst>
          </p:nvPr>
        </p:nvSpPr>
        <p:spPr>
          <a:xfrm>
            <a:off x="4621049" y="2124662"/>
            <a:ext cx="2821034" cy="3876982"/>
          </a:xfrm>
          <a:custGeom>
            <a:avLst/>
            <a:gdLst>
              <a:gd name="connsiteX0" fmla="*/ 2672080 w 3413760"/>
              <a:gd name="connsiteY0" fmla="*/ 0 h 3792010"/>
              <a:gd name="connsiteX1" fmla="*/ 3086210 w 3413760"/>
              <a:gd name="connsiteY1" fmla="*/ 0 h 3792010"/>
              <a:gd name="connsiteX2" fmla="*/ 3413760 w 3413760"/>
              <a:gd name="connsiteY2" fmla="*/ 327550 h 3792010"/>
              <a:gd name="connsiteX3" fmla="*/ 3413760 w 3413760"/>
              <a:gd name="connsiteY3" fmla="*/ 3464460 h 3792010"/>
              <a:gd name="connsiteX4" fmla="*/ 3086210 w 3413760"/>
              <a:gd name="connsiteY4" fmla="*/ 3792010 h 3792010"/>
              <a:gd name="connsiteX5" fmla="*/ 327550 w 3413760"/>
              <a:gd name="connsiteY5" fmla="*/ 3792010 h 3792010"/>
              <a:gd name="connsiteX6" fmla="*/ 0 w 3413760"/>
              <a:gd name="connsiteY6" fmla="*/ 3464460 h 3792010"/>
              <a:gd name="connsiteX7" fmla="*/ 0 w 3413760"/>
              <a:gd name="connsiteY7" fmla="*/ 327550 h 3792010"/>
              <a:gd name="connsiteX8" fmla="*/ 327550 w 3413760"/>
              <a:gd name="connsiteY8" fmla="*/ 0 h 3792010"/>
              <a:gd name="connsiteX9" fmla="*/ 741680 w 3413760"/>
              <a:gd name="connsiteY9" fmla="*/ 0 h 3792010"/>
              <a:gd name="connsiteX10" fmla="*/ 741680 w 3413760"/>
              <a:gd name="connsiteY10" fmla="*/ 0 h 3792010"/>
              <a:gd name="connsiteX11" fmla="*/ 741680 w 3413760"/>
              <a:gd name="connsiteY11" fmla="*/ 0 h 3792010"/>
              <a:gd name="connsiteX12" fmla="*/ 833120 w 3413760"/>
              <a:gd name="connsiteY12" fmla="*/ 619760 h 3792010"/>
            </a:gdLst>
            <a:ahLst/>
            <a:cxnLst/>
            <a:rect l="l" t="t" r="r" b="b"/>
            <a:pathLst>
              <a:path w="3413760" h="3792010">
                <a:moveTo>
                  <a:pt x="2672080" y="0"/>
                </a:moveTo>
                <a:lnTo>
                  <a:pt x="3086210" y="0"/>
                </a:lnTo>
                <a:cubicBezTo>
                  <a:pt x="3267111" y="0"/>
                  <a:pt x="3413760" y="146649"/>
                  <a:pt x="3413760" y="327550"/>
                </a:cubicBezTo>
                <a:lnTo>
                  <a:pt x="3413760" y="3464460"/>
                </a:lnTo>
                <a:cubicBezTo>
                  <a:pt x="3413760" y="3645361"/>
                  <a:pt x="3267111" y="3792010"/>
                  <a:pt x="3086210" y="3792010"/>
                </a:cubicBezTo>
                <a:lnTo>
                  <a:pt x="327550" y="3792010"/>
                </a:lnTo>
                <a:cubicBezTo>
                  <a:pt x="146649" y="3792010"/>
                  <a:pt x="0" y="3645361"/>
                  <a:pt x="0" y="3464460"/>
                </a:cubicBezTo>
                <a:lnTo>
                  <a:pt x="0" y="327550"/>
                </a:lnTo>
                <a:cubicBezTo>
                  <a:pt x="0" y="146649"/>
                  <a:pt x="146649" y="0"/>
                  <a:pt x="327550" y="0"/>
                </a:cubicBezTo>
                <a:lnTo>
                  <a:pt x="741680" y="0"/>
                </a:lnTo>
              </a:path>
            </a:pathLst>
          </a:custGeom>
          <a:noFill/>
          <a:ln w="127000" cap="rnd">
            <a:solidFill>
              <a:schemeClr val="accent2"/>
            </a:soli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8" name="组合 7"/>
          <p:cNvGrpSpPr/>
          <p:nvPr>
            <p:custDataLst>
              <p:tags r:id="rId4"/>
            </p:custDataLst>
          </p:nvPr>
        </p:nvGrpSpPr>
        <p:grpSpPr>
          <a:xfrm>
            <a:off x="4913362" y="3531732"/>
            <a:ext cx="2236409" cy="106400"/>
            <a:chOff x="4913362" y="3531732"/>
            <a:chExt cx="2236409" cy="106400"/>
          </a:xfrm>
        </p:grpSpPr>
        <p:cxnSp>
          <p:nvCxnSpPr>
            <p:cNvPr id="9" name="标题 1"/>
            <p:cNvCxnSpPr/>
            <p:nvPr>
              <p:custDataLst>
                <p:tags r:id="rId18"/>
              </p:custDataLst>
            </p:nvPr>
          </p:nvCxnSpPr>
          <p:spPr>
            <a:xfrm>
              <a:off x="4913362" y="3533656"/>
              <a:ext cx="2236409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miter/>
            </a:ln>
          </p:spPr>
        </p:cxnSp>
        <p:sp>
          <p:nvSpPr>
            <p:cNvPr id="10" name="标题 1"/>
            <p:cNvSpPr txBox="1"/>
            <p:nvPr>
              <p:custDataLst>
                <p:tags r:id="rId19"/>
              </p:custDataLst>
            </p:nvPr>
          </p:nvSpPr>
          <p:spPr>
            <a:xfrm flipV="1">
              <a:off x="5960513" y="3531732"/>
              <a:ext cx="142106" cy="106400"/>
            </a:xfrm>
            <a:prstGeom prst="triangle">
              <a:avLst/>
            </a:prstGeom>
            <a:solidFill>
              <a:schemeClr val="tx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1" name="标题 1"/>
          <p:cNvSpPr txBox="1"/>
          <p:nvPr>
            <p:custDataLst>
              <p:tags r:id="rId5"/>
            </p:custDataLst>
          </p:nvPr>
        </p:nvSpPr>
        <p:spPr>
          <a:xfrm>
            <a:off x="7906821" y="2133779"/>
            <a:ext cx="2821034" cy="3876983"/>
          </a:xfrm>
          <a:custGeom>
            <a:avLst/>
            <a:gdLst>
              <a:gd name="connsiteX0" fmla="*/ 2672080 w 3413760"/>
              <a:gd name="connsiteY0" fmla="*/ 0 h 3792010"/>
              <a:gd name="connsiteX1" fmla="*/ 3086210 w 3413760"/>
              <a:gd name="connsiteY1" fmla="*/ 0 h 3792010"/>
              <a:gd name="connsiteX2" fmla="*/ 3413760 w 3413760"/>
              <a:gd name="connsiteY2" fmla="*/ 327550 h 3792010"/>
              <a:gd name="connsiteX3" fmla="*/ 3413760 w 3413760"/>
              <a:gd name="connsiteY3" fmla="*/ 3464460 h 3792010"/>
              <a:gd name="connsiteX4" fmla="*/ 3086210 w 3413760"/>
              <a:gd name="connsiteY4" fmla="*/ 3792010 h 3792010"/>
              <a:gd name="connsiteX5" fmla="*/ 327550 w 3413760"/>
              <a:gd name="connsiteY5" fmla="*/ 3792010 h 3792010"/>
              <a:gd name="connsiteX6" fmla="*/ 0 w 3413760"/>
              <a:gd name="connsiteY6" fmla="*/ 3464460 h 3792010"/>
              <a:gd name="connsiteX7" fmla="*/ 0 w 3413760"/>
              <a:gd name="connsiteY7" fmla="*/ 327550 h 3792010"/>
              <a:gd name="connsiteX8" fmla="*/ 327550 w 3413760"/>
              <a:gd name="connsiteY8" fmla="*/ 0 h 3792010"/>
              <a:gd name="connsiteX9" fmla="*/ 741680 w 3413760"/>
              <a:gd name="connsiteY9" fmla="*/ 0 h 3792010"/>
              <a:gd name="connsiteX10" fmla="*/ 741680 w 3413760"/>
              <a:gd name="connsiteY10" fmla="*/ 0 h 3792010"/>
              <a:gd name="connsiteX11" fmla="*/ 741680 w 3413760"/>
              <a:gd name="connsiteY11" fmla="*/ 0 h 3792010"/>
              <a:gd name="connsiteX12" fmla="*/ 833120 w 3413760"/>
              <a:gd name="connsiteY12" fmla="*/ 619760 h 3792010"/>
            </a:gdLst>
            <a:ahLst/>
            <a:cxnLst/>
            <a:rect l="l" t="t" r="r" b="b"/>
            <a:pathLst>
              <a:path w="3413760" h="3792010">
                <a:moveTo>
                  <a:pt x="2672080" y="0"/>
                </a:moveTo>
                <a:lnTo>
                  <a:pt x="3086210" y="0"/>
                </a:lnTo>
                <a:cubicBezTo>
                  <a:pt x="3267111" y="0"/>
                  <a:pt x="3413760" y="146649"/>
                  <a:pt x="3413760" y="327550"/>
                </a:cubicBezTo>
                <a:lnTo>
                  <a:pt x="3413760" y="3464460"/>
                </a:lnTo>
                <a:cubicBezTo>
                  <a:pt x="3413760" y="3645361"/>
                  <a:pt x="3267111" y="3792010"/>
                  <a:pt x="3086210" y="3792010"/>
                </a:cubicBezTo>
                <a:lnTo>
                  <a:pt x="327550" y="3792010"/>
                </a:lnTo>
                <a:cubicBezTo>
                  <a:pt x="146649" y="3792010"/>
                  <a:pt x="0" y="3645361"/>
                  <a:pt x="0" y="3464460"/>
                </a:cubicBezTo>
                <a:lnTo>
                  <a:pt x="0" y="327550"/>
                </a:lnTo>
                <a:cubicBezTo>
                  <a:pt x="0" y="146649"/>
                  <a:pt x="146649" y="0"/>
                  <a:pt x="327550" y="0"/>
                </a:cubicBezTo>
                <a:lnTo>
                  <a:pt x="741680" y="0"/>
                </a:lnTo>
              </a:path>
            </a:pathLst>
          </a:custGeom>
          <a:noFill/>
          <a:ln w="127000" cap="rnd">
            <a:solidFill>
              <a:schemeClr val="accent1"/>
            </a:soli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2" name="组合 11"/>
          <p:cNvGrpSpPr/>
          <p:nvPr>
            <p:custDataLst>
              <p:tags r:id="rId6"/>
            </p:custDataLst>
          </p:nvPr>
        </p:nvGrpSpPr>
        <p:grpSpPr>
          <a:xfrm>
            <a:off x="8199134" y="3540851"/>
            <a:ext cx="2236409" cy="106400"/>
            <a:chOff x="8199134" y="3540851"/>
            <a:chExt cx="2236409" cy="106400"/>
          </a:xfrm>
        </p:grpSpPr>
        <p:cxnSp>
          <p:nvCxnSpPr>
            <p:cNvPr id="13" name="标题 1"/>
            <p:cNvCxnSpPr/>
            <p:nvPr>
              <p:custDataLst>
                <p:tags r:id="rId16"/>
              </p:custDataLst>
            </p:nvPr>
          </p:nvCxnSpPr>
          <p:spPr>
            <a:xfrm>
              <a:off x="8199134" y="3542775"/>
              <a:ext cx="2236409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miter/>
            </a:ln>
          </p:spPr>
        </p:cxnSp>
        <p:sp>
          <p:nvSpPr>
            <p:cNvPr id="14" name="标题 1"/>
            <p:cNvSpPr txBox="1"/>
            <p:nvPr>
              <p:custDataLst>
                <p:tags r:id="rId17"/>
              </p:custDataLst>
            </p:nvPr>
          </p:nvSpPr>
          <p:spPr>
            <a:xfrm flipV="1">
              <a:off x="9246285" y="3540851"/>
              <a:ext cx="142106" cy="106400"/>
            </a:xfrm>
            <a:prstGeom prst="triangle">
              <a:avLst/>
            </a:prstGeom>
            <a:solidFill>
              <a:schemeClr val="tx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5" name="标题 1"/>
          <p:cNvSpPr txBox="1"/>
          <p:nvPr>
            <p:custDataLst>
              <p:tags r:id="rId7"/>
            </p:custDataLst>
          </p:nvPr>
        </p:nvSpPr>
        <p:spPr>
          <a:xfrm>
            <a:off x="1683385" y="3082925"/>
            <a:ext cx="2357755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书店运营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>
            <p:custDataLst>
              <p:tags r:id="rId8"/>
            </p:custDataLst>
          </p:nvPr>
        </p:nvSpPr>
        <p:spPr>
          <a:xfrm>
            <a:off x="1683408" y="3811454"/>
            <a:ext cx="2361573" cy="197738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24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书店可利用系统管理图书销售和库存，实时更新库存信息，避免缺货或积压。
系统支持会员管理，为会员提供个性化推荐，增加会员粘性和销售机会。</a:t>
            </a: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9"/>
            </p:custDataLst>
          </p:nvPr>
        </p:nvSpPr>
        <p:spPr>
          <a:xfrm>
            <a:off x="4850765" y="3082925"/>
            <a:ext cx="2240915" cy="4508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图书馆管理者、书店管理者</a:t>
            </a:r>
          </a:p>
        </p:txBody>
      </p:sp>
      <p:sp>
        <p:nvSpPr>
          <p:cNvPr id="18" name="标题 1"/>
          <p:cNvSpPr txBox="1"/>
          <p:nvPr>
            <p:custDataLst>
              <p:tags r:id="rId10"/>
            </p:custDataLst>
          </p:nvPr>
        </p:nvSpPr>
        <p:spPr>
          <a:xfrm>
            <a:off x="4850779" y="3811454"/>
            <a:ext cx="2361573" cy="197738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需要一个系统来管理图书销售和库存，实时掌握销售情况和库存动态。
希望系统能支持会员管理，提供个性化推荐，增加会员粘性和销售机会。</a:t>
            </a:r>
            <a:endParaRPr kumimoji="1" lang="zh-CN" altLang="en-US"/>
          </a:p>
        </p:txBody>
      </p:sp>
      <p:sp>
        <p:nvSpPr>
          <p:cNvPr id="19" name="标题 1"/>
          <p:cNvSpPr txBox="1"/>
          <p:nvPr>
            <p:custDataLst>
              <p:tags r:id="rId11"/>
            </p:custDataLst>
          </p:nvPr>
        </p:nvSpPr>
        <p:spPr>
          <a:xfrm>
            <a:off x="8021955" y="3082925"/>
            <a:ext cx="2532380" cy="4597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轻量级数据管理</a:t>
            </a:r>
            <a:endParaRPr kumimoji="1" lang="zh-CN" altLang="en-US"/>
          </a:p>
        </p:txBody>
      </p:sp>
      <p:sp>
        <p:nvSpPr>
          <p:cNvPr id="20" name="标题 1"/>
          <p:cNvSpPr txBox="1"/>
          <p:nvPr>
            <p:custDataLst>
              <p:tags r:id="rId12"/>
            </p:custDataLst>
          </p:nvPr>
        </p:nvSpPr>
        <p:spPr>
          <a:xfrm>
            <a:off x="8136552" y="3820572"/>
            <a:ext cx="2361573" cy="196827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系统采用文件存储实现轻量级数据管理，无需复杂数据库。
通过文件存储，系统运行轻便，适合小型图书馆和书店使用，降低开发和维护成本。</a:t>
            </a:r>
            <a:endParaRPr kumimoji="1" lang="zh-CN" altLang="en-US"/>
          </a:p>
        </p:txBody>
      </p:sp>
      <p:sp>
        <p:nvSpPr>
          <p:cNvPr id="21" name="标题 1"/>
          <p:cNvSpPr txBox="1"/>
          <p:nvPr>
            <p:custDataLst>
              <p:tags r:id="rId13"/>
            </p:custDataLst>
          </p:nvPr>
        </p:nvSpPr>
        <p:spPr>
          <a:xfrm>
            <a:off x="2220030" y="1449423"/>
            <a:ext cx="1300837" cy="121239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0B203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22" name="标题 1"/>
          <p:cNvSpPr txBox="1"/>
          <p:nvPr>
            <p:custDataLst>
              <p:tags r:id="rId14"/>
            </p:custDataLst>
          </p:nvPr>
        </p:nvSpPr>
        <p:spPr>
          <a:xfrm>
            <a:off x="8671630" y="1449423"/>
            <a:ext cx="1300837" cy="121239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0B203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23" name="标题 1"/>
          <p:cNvSpPr txBox="1"/>
          <p:nvPr>
            <p:custDataLst>
              <p:tags r:id="rId15"/>
            </p:custDataLst>
          </p:nvPr>
        </p:nvSpPr>
        <p:spPr>
          <a:xfrm>
            <a:off x="5387708" y="1449423"/>
            <a:ext cx="1300837" cy="121239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009CDA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2128520" y="2493010"/>
            <a:ext cx="1466850" cy="46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使用场景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759048" y="486862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使用场景与设计理念</a:t>
            </a:r>
          </a:p>
        </p:txBody>
      </p:sp>
      <p:sp>
        <p:nvSpPr>
          <p:cNvPr id="30" name="标题 1"/>
          <p:cNvSpPr txBox="1"/>
          <p:nvPr/>
        </p:nvSpPr>
        <p:spPr>
          <a:xfrm flipV="1">
            <a:off x="338138" y="361215"/>
            <a:ext cx="322262" cy="23167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flipV="1">
            <a:off x="490538" y="649448"/>
            <a:ext cx="169862" cy="12211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flipV="1">
            <a:off x="490538" y="828120"/>
            <a:ext cx="169862" cy="12211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5313045" y="2493010"/>
            <a:ext cx="1437005" cy="4629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目标用户</a:t>
            </a: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8542020" y="2493010"/>
            <a:ext cx="1509395" cy="4629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设计理念</a:t>
            </a: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 l="55158" t="51015" r="5158" b="1015"/>
          <a:stretch>
            <a:fillRect/>
          </a:stretch>
        </p:blipFill>
        <p:spPr>
          <a:xfrm>
            <a:off x="1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alpha val="97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-231820" y="2108200"/>
            <a:ext cx="12711448" cy="2667000"/>
          </a:xfrm>
          <a:prstGeom prst="rect">
            <a:avLst/>
          </a:prstGeom>
          <a:solidFill>
            <a:schemeClr val="accent1"/>
          </a:solidFill>
          <a:ln w="25400" cap="sq">
            <a:solidFill>
              <a:schemeClr val="accent2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37525" y="2480259"/>
            <a:ext cx="3530600" cy="1930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13800">
                <a:ln w="12700">
                  <a:noFill/>
                </a:ln>
                <a:gradFill>
                  <a:gsLst>
                    <a:gs pos="0">
                      <a:srgbClr val="009CDA">
                        <a:alpha val="100000"/>
                      </a:srgbClr>
                    </a:gs>
                    <a:gs pos="100000">
                      <a:srgbClr val="8ADEFF">
                        <a:alpha val="100000"/>
                      </a:srgbClr>
                    </a:gs>
                  </a:gsLst>
                  <a:lin ang="10800000" scaled="0"/>
                </a:gradFill>
                <a:latin typeface="Montserrat Black" panose="00000A00000000000000"/>
                <a:ea typeface="Montserrat Black" panose="00000A00000000000000"/>
                <a:cs typeface="Montserrat Black" panose="00000A00000000000000"/>
              </a:rPr>
              <a:t>02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240714" y="2242718"/>
            <a:ext cx="7278185" cy="240548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功能描述与系统框图</a:t>
            </a: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rot="10800000">
            <a:off x="-287626" y="1839167"/>
            <a:ext cx="2982883" cy="53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rot="10800000">
            <a:off x="8135364" y="4488207"/>
            <a:ext cx="2982883" cy="55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22000">
                <a:schemeClr val="accent1">
                  <a:lumMod val="10000"/>
                  <a:lumOff val="90000"/>
                  <a:alpha val="0"/>
                </a:schemeClr>
              </a:gs>
              <a:gs pos="100000">
                <a:schemeClr val="accent1">
                  <a:lumMod val="25000"/>
                  <a:lumOff val="75000"/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59048" y="486862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 panose="020B0800000000000000" charset="-122"/>
              </a:rPr>
              <a:t>功能模块图</a:t>
            </a:r>
            <a:endParaRPr kumimoji="1"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 flipV="1">
            <a:off x="338138" y="361215"/>
            <a:ext cx="322262" cy="23167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V="1">
            <a:off x="490538" y="649448"/>
            <a:ext cx="169862" cy="12211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V="1">
            <a:off x="490538" y="828120"/>
            <a:ext cx="169862" cy="12211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 descr="图示&#10;&#10;AI 生成的内容可能不正确。">
            <a:extLst>
              <a:ext uri="{FF2B5EF4-FFF2-40B4-BE49-F238E27FC236}">
                <a16:creationId xmlns:a16="http://schemas.microsoft.com/office/drawing/2014/main" id="{619765AB-FB7D-9A45-C499-0FF2E7ACA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22937" y="979011"/>
            <a:ext cx="9546126" cy="4899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22000">
                <a:schemeClr val="accent1">
                  <a:lumMod val="10000"/>
                  <a:lumOff val="90000"/>
                  <a:alpha val="0"/>
                </a:schemeClr>
              </a:gs>
              <a:gs pos="100000">
                <a:schemeClr val="accent1">
                  <a:lumMod val="25000"/>
                  <a:lumOff val="75000"/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0800000">
            <a:off x="-1" y="4091073"/>
            <a:ext cx="12192000" cy="2766926"/>
          </a:xfrm>
          <a:custGeom>
            <a:avLst/>
            <a:gdLst>
              <a:gd name="connsiteX0" fmla="*/ 0 w 12192000"/>
              <a:gd name="connsiteY0" fmla="*/ 3666470 h 3666473"/>
              <a:gd name="connsiteX1" fmla="*/ 0 w 12192000"/>
              <a:gd name="connsiteY1" fmla="*/ 1091228 h 3666473"/>
              <a:gd name="connsiteX2" fmla="*/ 1175317 w 12192000"/>
              <a:gd name="connsiteY2" fmla="*/ 0 h 3666473"/>
              <a:gd name="connsiteX3" fmla="*/ 3949008 w 12192000"/>
              <a:gd name="connsiteY3" fmla="*/ 0 h 3666473"/>
              <a:gd name="connsiteX4" fmla="*/ 12192000 w 12192000"/>
              <a:gd name="connsiteY4" fmla="*/ 3666473 h 3666473"/>
              <a:gd name="connsiteX5" fmla="*/ 8242987 w 12192000"/>
              <a:gd name="connsiteY5" fmla="*/ 0 h 3666473"/>
              <a:gd name="connsiteX6" fmla="*/ 11016680 w 12192000"/>
              <a:gd name="connsiteY6" fmla="*/ 0 h 3666473"/>
              <a:gd name="connsiteX7" fmla="*/ 12192000 w 12192000"/>
              <a:gd name="connsiteY7" fmla="*/ 1091230 h 3666473"/>
            </a:gdLst>
            <a:ahLst/>
            <a:cxnLst/>
            <a:rect l="l" t="t" r="r" b="b"/>
            <a:pathLst>
              <a:path w="12192000" h="3666473">
                <a:moveTo>
                  <a:pt x="0" y="3666470"/>
                </a:moveTo>
                <a:lnTo>
                  <a:pt x="0" y="1091228"/>
                </a:lnTo>
                <a:lnTo>
                  <a:pt x="1175317" y="0"/>
                </a:lnTo>
                <a:lnTo>
                  <a:pt x="3949008" y="0"/>
                </a:lnTo>
                <a:close/>
                <a:moveTo>
                  <a:pt x="12192000" y="3666473"/>
                </a:moveTo>
                <a:lnTo>
                  <a:pt x="8242987" y="0"/>
                </a:lnTo>
                <a:lnTo>
                  <a:pt x="11016680" y="0"/>
                </a:lnTo>
                <a:lnTo>
                  <a:pt x="12192000" y="109123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1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1"/>
            </p:custDataLst>
          </p:nvPr>
        </p:nvSpPr>
        <p:spPr>
          <a:xfrm>
            <a:off x="273685" y="1417320"/>
            <a:ext cx="3537585" cy="483298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2"/>
            </p:custDataLst>
          </p:nvPr>
        </p:nvSpPr>
        <p:spPr>
          <a:xfrm>
            <a:off x="191135" y="1340485"/>
            <a:ext cx="3537585" cy="4832985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3"/>
            </p:custDataLst>
          </p:nvPr>
        </p:nvSpPr>
        <p:spPr>
          <a:xfrm>
            <a:off x="8448595" y="1896504"/>
            <a:ext cx="1157400" cy="1203488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ahLst/>
            <a:cxnLst/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 w="12700" cap="sq">
            <a:noFill/>
            <a:miter/>
          </a:ln>
          <a:effectLst/>
        </p:spPr>
        <p:txBody>
          <a:bodyPr vert="horz" wrap="square" lIns="71630" tIns="35815" rIns="71630" bIns="35815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59048" y="486862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主要功能描述</a:t>
            </a:r>
          </a:p>
        </p:txBody>
      </p:sp>
      <p:sp>
        <p:nvSpPr>
          <p:cNvPr id="15" name="标题 1"/>
          <p:cNvSpPr txBox="1"/>
          <p:nvPr/>
        </p:nvSpPr>
        <p:spPr>
          <a:xfrm flipV="1">
            <a:off x="338138" y="361215"/>
            <a:ext cx="322262" cy="23167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V="1">
            <a:off x="490538" y="649448"/>
            <a:ext cx="169862" cy="12211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V="1">
            <a:off x="490538" y="828120"/>
            <a:ext cx="169862" cy="12211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>
            <p:custDataLst>
              <p:tags r:id="rId4"/>
            </p:custDataLst>
          </p:nvPr>
        </p:nvSpPr>
        <p:spPr>
          <a:xfrm>
            <a:off x="4287520" y="1340485"/>
            <a:ext cx="3634740" cy="49377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>
            <p:custDataLst>
              <p:tags r:id="rId5"/>
            </p:custDataLst>
          </p:nvPr>
        </p:nvSpPr>
        <p:spPr>
          <a:xfrm>
            <a:off x="4151630" y="1340485"/>
            <a:ext cx="3634740" cy="4937760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>
            <p:custDataLst>
              <p:tags r:id="rId6"/>
            </p:custDataLst>
          </p:nvPr>
        </p:nvSpPr>
        <p:spPr>
          <a:xfrm>
            <a:off x="8209280" y="1484630"/>
            <a:ext cx="3792855" cy="48336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>
            <p:custDataLst>
              <p:tags r:id="rId7"/>
            </p:custDataLst>
          </p:nvPr>
        </p:nvSpPr>
        <p:spPr>
          <a:xfrm>
            <a:off x="8112125" y="1417320"/>
            <a:ext cx="3792855" cy="4833620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03835" y="1269365"/>
            <a:ext cx="3524250" cy="49034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400"/>
              <a:t>（一）增删查改功能</a:t>
            </a:r>
          </a:p>
          <a:p>
            <a:r>
              <a:rPr lang="en-US" altLang="zh-CN" sz="1400"/>
              <a:t>1.</a:t>
            </a:r>
            <a:r>
              <a:rPr lang="zh-CN" altLang="en-US" sz="1400"/>
              <a:t>添加图书（</a:t>
            </a:r>
            <a:r>
              <a:rPr lang="en-US" altLang="zh-CN" sz="1400"/>
              <a:t>add_book </a:t>
            </a:r>
            <a:r>
              <a:rPr lang="zh-CN" altLang="en-US" sz="1400"/>
              <a:t>函数）</a:t>
            </a:r>
          </a:p>
          <a:p>
            <a:r>
              <a:rPr lang="zh-CN" altLang="en-US" sz="1400"/>
              <a:t>流程：输入图书编号，查重，重复则重新输入；填写其他信息；确认保存（</a:t>
            </a:r>
            <a:r>
              <a:rPr lang="en-US" altLang="zh-CN" sz="1400"/>
              <a:t>y/n</a:t>
            </a:r>
            <a:r>
              <a:rPr lang="zh-CN" altLang="en-US" sz="1400"/>
              <a:t>），选择</a:t>
            </a:r>
            <a:r>
              <a:rPr lang="en-US" altLang="zh-CN" sz="1400"/>
              <a:t> y </a:t>
            </a:r>
            <a:r>
              <a:rPr lang="zh-CN" altLang="en-US" sz="1400"/>
              <a:t>则追加数据到</a:t>
            </a:r>
            <a:r>
              <a:rPr lang="en-US" altLang="zh-CN" sz="1400"/>
              <a:t> library.txt</a:t>
            </a:r>
            <a:r>
              <a:rPr lang="zh-CN" altLang="en-US" sz="1400"/>
              <a:t>，提示</a:t>
            </a:r>
            <a:r>
              <a:rPr lang="en-US" altLang="zh-CN" sz="1400"/>
              <a:t> “</a:t>
            </a:r>
            <a:r>
              <a:rPr lang="zh-CN" altLang="en-US" sz="1400"/>
              <a:t>添加成功</a:t>
            </a:r>
            <a:r>
              <a:rPr lang="en-US" altLang="zh-CN" sz="1400"/>
              <a:t>”</a:t>
            </a:r>
            <a:r>
              <a:rPr lang="zh-CN" altLang="en-US" sz="1400"/>
              <a:t>。</a:t>
            </a:r>
          </a:p>
          <a:p>
            <a:r>
              <a:rPr lang="en-US" altLang="zh-CN" sz="1400"/>
              <a:t>2.</a:t>
            </a:r>
            <a:r>
              <a:rPr lang="zh-CN" altLang="en-US" sz="1400"/>
              <a:t>删除图书（</a:t>
            </a:r>
            <a:r>
              <a:rPr lang="en-US" altLang="zh-CN" sz="1400"/>
              <a:t>delete_book </a:t>
            </a:r>
            <a:r>
              <a:rPr lang="zh-CN" altLang="en-US" sz="1400"/>
              <a:t>函数）</a:t>
            </a:r>
          </a:p>
          <a:p>
            <a:r>
              <a:rPr lang="zh-CN" altLang="en-US" sz="1400"/>
              <a:t>流程：输入书名，查找同名图书；若存在，显示信息，确认删除（</a:t>
            </a:r>
            <a:r>
              <a:rPr lang="en-US" altLang="zh-CN" sz="1400"/>
              <a:t>y/n</a:t>
            </a:r>
            <a:r>
              <a:rPr lang="zh-CN" altLang="en-US" sz="1400"/>
              <a:t>），选择</a:t>
            </a:r>
            <a:r>
              <a:rPr lang="en-US" altLang="zh-CN" sz="1400"/>
              <a:t> y </a:t>
            </a:r>
            <a:r>
              <a:rPr lang="zh-CN" altLang="en-US" sz="1400"/>
              <a:t>则删除条目，更新记录；无匹配则提示</a:t>
            </a:r>
            <a:r>
              <a:rPr lang="en-US" altLang="zh-CN" sz="1400"/>
              <a:t> “</a:t>
            </a:r>
            <a:r>
              <a:rPr lang="zh-CN" altLang="en-US" sz="1400"/>
              <a:t>没有查找该书的任何信息</a:t>
            </a:r>
            <a:r>
              <a:rPr lang="en-US" altLang="zh-CN" sz="1400"/>
              <a:t>”</a:t>
            </a:r>
            <a:r>
              <a:rPr lang="zh-CN" altLang="en-US" sz="1400"/>
              <a:t>。</a:t>
            </a:r>
          </a:p>
          <a:p>
            <a:r>
              <a:rPr lang="en-US" altLang="zh-CN" sz="1400"/>
              <a:t>3.</a:t>
            </a:r>
            <a:r>
              <a:rPr lang="zh-CN" altLang="en-US" sz="1400"/>
              <a:t>修改图书信息（</a:t>
            </a:r>
            <a:r>
              <a:rPr lang="en-US" altLang="zh-CN" sz="1400"/>
              <a:t>modify_book </a:t>
            </a:r>
            <a:r>
              <a:rPr lang="zh-CN" altLang="en-US" sz="1400"/>
              <a:t>函数）（</a:t>
            </a:r>
            <a:r>
              <a:rPr lang="en-US" altLang="zh-CN" sz="1400"/>
              <a:t>2.0</a:t>
            </a:r>
            <a:r>
              <a:rPr lang="zh-CN" altLang="en-US" sz="1400"/>
              <a:t>）</a:t>
            </a:r>
          </a:p>
          <a:p>
            <a:r>
              <a:rPr lang="zh-CN" altLang="en-US" sz="1400"/>
              <a:t>流程：输入书名，查找匹配图书，显示原信息；选择修改字段；输入新值，确认后覆盖原数据，提示</a:t>
            </a:r>
            <a:r>
              <a:rPr lang="en-US" altLang="zh-CN" sz="1400"/>
              <a:t> “</a:t>
            </a:r>
            <a:r>
              <a:rPr lang="zh-CN" altLang="en-US" sz="1400"/>
              <a:t>修改成功</a:t>
            </a:r>
            <a:r>
              <a:rPr lang="en-US" altLang="zh-CN" sz="1400"/>
              <a:t>”</a:t>
            </a:r>
            <a:r>
              <a:rPr lang="zh-CN" altLang="en-US" sz="1400"/>
              <a:t>。</a:t>
            </a:r>
          </a:p>
          <a:p>
            <a:r>
              <a:rPr lang="zh-CN" altLang="en-US" sz="1400"/>
              <a:t>支持字段：可修改编号，但未校验新编号唯一性。</a:t>
            </a:r>
          </a:p>
          <a:p>
            <a:r>
              <a:rPr lang="en-US" altLang="zh-CN" sz="1400"/>
              <a:t>4.</a:t>
            </a:r>
            <a:r>
              <a:rPr lang="zh-CN" altLang="en-US" sz="1400"/>
              <a:t>查询图书信息（</a:t>
            </a:r>
            <a:r>
              <a:rPr lang="en-US" altLang="zh-CN" sz="1400"/>
              <a:t>search_book </a:t>
            </a:r>
            <a:r>
              <a:rPr lang="zh-CN" altLang="en-US" sz="1400"/>
              <a:t>函数）</a:t>
            </a:r>
          </a:p>
          <a:p>
            <a:r>
              <a:rPr lang="zh-CN" altLang="en-US" sz="1400"/>
              <a:t>查询方式：按编号精确匹配；按书名精确匹配，支持同名多书查询；按作者精确匹配，显示该作者所有图书。</a:t>
            </a:r>
          </a:p>
          <a:p>
            <a:r>
              <a:rPr lang="zh-CN" altLang="en-US" sz="1400"/>
              <a:t>输出：匹配的图书详情，格式对齐易读。</a:t>
            </a:r>
          </a:p>
          <a:p>
            <a:endParaRPr lang="zh-CN" altLang="en-US" sz="1400"/>
          </a:p>
        </p:txBody>
      </p:sp>
      <p:sp>
        <p:nvSpPr>
          <p:cNvPr id="29" name="文本框 28"/>
          <p:cNvSpPr txBox="1"/>
          <p:nvPr/>
        </p:nvSpPr>
        <p:spPr>
          <a:xfrm>
            <a:off x="4181475" y="1339850"/>
            <a:ext cx="3571240" cy="49377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600"/>
              <a:t>（二）排序功能</a:t>
            </a:r>
          </a:p>
          <a:p>
            <a:r>
              <a:rPr lang="en-US" altLang="zh-CN" sz="1600"/>
              <a:t>1.</a:t>
            </a:r>
            <a:r>
              <a:rPr lang="zh-CN" altLang="en-US" sz="1600"/>
              <a:t>按价格筛选图书（</a:t>
            </a:r>
            <a:r>
              <a:rPr lang="en-US" altLang="zh-CN" sz="1600"/>
              <a:t>display_price_lower </a:t>
            </a:r>
            <a:r>
              <a:rPr lang="zh-CN" altLang="en-US" sz="1600"/>
              <a:t>函数）</a:t>
            </a:r>
          </a:p>
          <a:p>
            <a:r>
              <a:rPr lang="zh-CN" altLang="en-US" sz="1600"/>
              <a:t>功能：输入目标价格，遍历</a:t>
            </a:r>
            <a:r>
              <a:rPr lang="en-US" altLang="zh-CN" sz="1600"/>
              <a:t> library.txt</a:t>
            </a:r>
            <a:r>
              <a:rPr lang="zh-CN" altLang="en-US" sz="1600"/>
              <a:t>，筛选价格</a:t>
            </a:r>
            <a:r>
              <a:rPr lang="en-US" altLang="zh-CN" sz="1600"/>
              <a:t>≤</a:t>
            </a:r>
            <a:r>
              <a:rPr lang="zh-CN" altLang="en-US" sz="1600"/>
              <a:t>该值的图书，按文件存储顺序显示。</a:t>
            </a:r>
          </a:p>
          <a:p>
            <a:r>
              <a:rPr lang="zh-CN" altLang="en-US" sz="1600"/>
              <a:t>输出：符合条件的图书列表，无匹配则提示</a:t>
            </a:r>
            <a:r>
              <a:rPr lang="en-US" altLang="zh-CN" sz="1600"/>
              <a:t> “</a:t>
            </a:r>
            <a:r>
              <a:rPr lang="zh-CN" altLang="en-US" sz="1600"/>
              <a:t>没有比</a:t>
            </a:r>
            <a:r>
              <a:rPr lang="en-US" altLang="zh-CN" sz="1600"/>
              <a:t> XX </a:t>
            </a:r>
            <a:r>
              <a:rPr lang="zh-CN" altLang="en-US" sz="1600"/>
              <a:t>元更低的图书</a:t>
            </a:r>
            <a:r>
              <a:rPr lang="en-US" altLang="zh-CN" sz="1600"/>
              <a:t>”</a:t>
            </a:r>
            <a:r>
              <a:rPr lang="zh-CN" altLang="en-US" sz="1600"/>
              <a:t>。</a:t>
            </a:r>
          </a:p>
          <a:p>
            <a:r>
              <a:rPr lang="en-US" altLang="zh-CN" sz="1600"/>
              <a:t>2.</a:t>
            </a:r>
            <a:r>
              <a:rPr lang="zh-CN" altLang="en-US" sz="1600"/>
              <a:t>受欢迎度排行榜（</a:t>
            </a:r>
            <a:r>
              <a:rPr lang="en-US" altLang="zh-CN" sz="1600"/>
              <a:t>dispaly_popular </a:t>
            </a:r>
            <a:r>
              <a:rPr lang="zh-CN" altLang="en-US" sz="1600"/>
              <a:t>函数）</a:t>
            </a:r>
          </a:p>
          <a:p>
            <a:r>
              <a:rPr lang="zh-CN" altLang="en-US" sz="1600"/>
              <a:t>排序依据：按借阅次数（</a:t>
            </a:r>
            <a:r>
              <a:rPr lang="en-US" altLang="zh-CN" sz="1600"/>
              <a:t>time </a:t>
            </a:r>
            <a:r>
              <a:rPr lang="zh-CN" altLang="en-US" sz="1600"/>
              <a:t>字段）降序排序，使用选择排序算法。</a:t>
            </a:r>
          </a:p>
          <a:p>
            <a:r>
              <a:rPr lang="zh-CN" altLang="en-US" sz="1600"/>
              <a:t>实现：遍历图书数组，选择借阅次数最高的图书交换至当前排序位置，按排序后顺序显示。</a:t>
            </a:r>
          </a:p>
          <a:p>
            <a:endParaRPr lang="zh-CN" altLang="en-US" sz="1600"/>
          </a:p>
        </p:txBody>
      </p:sp>
      <p:sp>
        <p:nvSpPr>
          <p:cNvPr id="30" name="文本框 29"/>
          <p:cNvSpPr txBox="1"/>
          <p:nvPr/>
        </p:nvSpPr>
        <p:spPr>
          <a:xfrm>
            <a:off x="8126730" y="1417320"/>
            <a:ext cx="3836035" cy="48107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400"/>
              <a:t>（三）用户功能</a:t>
            </a:r>
          </a:p>
          <a:p>
            <a:r>
              <a:rPr lang="en-US" altLang="zh-CN" sz="1400"/>
              <a:t>1.</a:t>
            </a:r>
            <a:r>
              <a:rPr lang="zh-CN" altLang="en-US" sz="1400"/>
              <a:t>借书功能（</a:t>
            </a:r>
            <a:r>
              <a:rPr lang="en-US" altLang="zh-CN" sz="1400"/>
              <a:t>borrow_book </a:t>
            </a:r>
            <a:r>
              <a:rPr lang="zh-CN" altLang="en-US" sz="1400"/>
              <a:t>函数）</a:t>
            </a:r>
          </a:p>
          <a:p>
            <a:r>
              <a:rPr lang="zh-CN" altLang="en-US" sz="1400"/>
              <a:t>流程：会员登录后输入书名，查找图书；若存在且馆藏量</a:t>
            </a:r>
            <a:r>
              <a:rPr lang="en-US" altLang="zh-CN" sz="1400"/>
              <a:t> &gt; 0</a:t>
            </a:r>
            <a:r>
              <a:rPr lang="zh-CN" altLang="en-US" sz="1400"/>
              <a:t>，馆藏量减</a:t>
            </a:r>
            <a:r>
              <a:rPr lang="en-US" altLang="zh-CN" sz="1400"/>
              <a:t> 1</a:t>
            </a:r>
            <a:r>
              <a:rPr lang="zh-CN" altLang="en-US" sz="1400"/>
              <a:t>，借阅次数加</a:t>
            </a:r>
            <a:r>
              <a:rPr lang="en-US" altLang="zh-CN" sz="1400"/>
              <a:t> </a:t>
            </a:r>
            <a:r>
              <a:rPr lang="zh-CN" altLang="en-US" sz="1400"/>
              <a:t>一，追加借阅记录；提示</a:t>
            </a:r>
            <a:r>
              <a:rPr lang="en-US" altLang="zh-CN" sz="1400"/>
              <a:t> “</a:t>
            </a:r>
            <a:r>
              <a:rPr lang="zh-CN" altLang="en-US" sz="1400"/>
              <a:t>借书成功</a:t>
            </a:r>
            <a:r>
              <a:rPr lang="en-US" altLang="zh-CN" sz="1400"/>
              <a:t>”</a:t>
            </a:r>
            <a:r>
              <a:rPr lang="zh-CN" altLang="en-US" sz="1400"/>
              <a:t>，否则提示</a:t>
            </a:r>
            <a:r>
              <a:rPr lang="en-US" altLang="zh-CN" sz="1400"/>
              <a:t> “</a:t>
            </a:r>
            <a:r>
              <a:rPr lang="zh-CN" altLang="en-US" sz="1400"/>
              <a:t>未找到该书</a:t>
            </a:r>
            <a:r>
              <a:rPr lang="en-US" altLang="zh-CN" sz="1400"/>
              <a:t>” </a:t>
            </a:r>
            <a:r>
              <a:rPr lang="zh-CN" altLang="en-US" sz="1400"/>
              <a:t>或</a:t>
            </a:r>
            <a:r>
              <a:rPr lang="en-US" altLang="zh-CN" sz="1400"/>
              <a:t> “</a:t>
            </a:r>
            <a:r>
              <a:rPr lang="zh-CN" altLang="en-US" sz="1400"/>
              <a:t>馆藏量不足</a:t>
            </a:r>
            <a:r>
              <a:rPr lang="en-US" altLang="zh-CN" sz="1400"/>
              <a:t>”</a:t>
            </a:r>
            <a:r>
              <a:rPr lang="zh-CN" altLang="en-US" sz="1400"/>
              <a:t>。</a:t>
            </a:r>
          </a:p>
          <a:p>
            <a:r>
              <a:rPr lang="en-US" altLang="zh-CN" sz="1400"/>
              <a:t>2.</a:t>
            </a:r>
            <a:r>
              <a:rPr lang="zh-CN" altLang="en-US" sz="1400"/>
              <a:t>还书功能（</a:t>
            </a:r>
            <a:r>
              <a:rPr lang="en-US" altLang="zh-CN" sz="1400"/>
              <a:t>return_book </a:t>
            </a:r>
            <a:r>
              <a:rPr lang="zh-CN" altLang="en-US" sz="1400"/>
              <a:t>函数）（</a:t>
            </a:r>
            <a:r>
              <a:rPr lang="en-US" altLang="zh-CN" sz="1400"/>
              <a:t>2.0</a:t>
            </a:r>
            <a:r>
              <a:rPr lang="zh-CN" altLang="en-US" sz="1400"/>
              <a:t>）</a:t>
            </a:r>
          </a:p>
          <a:p>
            <a:r>
              <a:rPr lang="zh-CN" altLang="en-US" sz="1400"/>
              <a:t>流程：会员登录后输入书名，查找借阅记录；若存在，馆藏量加</a:t>
            </a:r>
            <a:r>
              <a:rPr lang="en-US" altLang="zh-CN" sz="1400"/>
              <a:t> 1</a:t>
            </a:r>
            <a:r>
              <a:rPr lang="zh-CN" altLang="en-US" sz="1400"/>
              <a:t>，删除借阅条目，更新文件；提示</a:t>
            </a:r>
            <a:r>
              <a:rPr lang="en-US" altLang="zh-CN" sz="1400"/>
              <a:t> “</a:t>
            </a:r>
            <a:r>
              <a:rPr lang="zh-CN" altLang="en-US" sz="1400"/>
              <a:t>还书成功</a:t>
            </a:r>
            <a:r>
              <a:rPr lang="en-US" altLang="zh-CN" sz="1400"/>
              <a:t>”</a:t>
            </a:r>
            <a:r>
              <a:rPr lang="zh-CN" altLang="en-US" sz="1400"/>
              <a:t>，否则提示</a:t>
            </a:r>
            <a:r>
              <a:rPr lang="en-US" altLang="zh-CN" sz="1400"/>
              <a:t> “</a:t>
            </a:r>
            <a:r>
              <a:rPr lang="zh-CN" altLang="en-US" sz="1400"/>
              <a:t>您并没有这条借阅信息</a:t>
            </a:r>
            <a:r>
              <a:rPr lang="en-US" altLang="zh-CN" sz="1400"/>
              <a:t>”</a:t>
            </a:r>
            <a:r>
              <a:rPr lang="zh-CN" altLang="en-US" sz="1400"/>
              <a:t>。</a:t>
            </a:r>
          </a:p>
          <a:p>
            <a:r>
              <a:rPr lang="zh-CN" altLang="en-US" sz="1400"/>
              <a:t>目前和借书函数联系尚未完成</a:t>
            </a:r>
          </a:p>
          <a:p>
            <a:r>
              <a:rPr lang="en-US" altLang="zh-CN" sz="1400"/>
              <a:t>3.</a:t>
            </a:r>
            <a:r>
              <a:rPr lang="zh-CN" altLang="en-US" sz="1400"/>
              <a:t>找回密码（</a:t>
            </a:r>
            <a:r>
              <a:rPr lang="en-US" altLang="zh-CN" sz="1400"/>
              <a:t>find_account </a:t>
            </a:r>
            <a:r>
              <a:rPr lang="zh-CN" altLang="en-US" sz="1400"/>
              <a:t>函数）</a:t>
            </a:r>
          </a:p>
          <a:p>
            <a:r>
              <a:rPr lang="zh-CN" altLang="en-US" sz="1400"/>
              <a:t>流程：会员登录失败后，选择</a:t>
            </a:r>
            <a:r>
              <a:rPr lang="en-US" altLang="zh-CN" sz="1400"/>
              <a:t> “</a:t>
            </a:r>
            <a:r>
              <a:rPr lang="zh-CN" altLang="en-US" sz="1400"/>
              <a:t>找回密码</a:t>
            </a:r>
            <a:r>
              <a:rPr lang="en-US" altLang="zh-CN" sz="1400"/>
              <a:t>”</a:t>
            </a:r>
            <a:r>
              <a:rPr lang="zh-CN" altLang="en-US" sz="1400"/>
              <a:t>，输入姓名查找会员；输入密钥，验证通过后修改密码，保存至文件；错误则剩余尝试次数减</a:t>
            </a:r>
            <a:r>
              <a:rPr lang="en-US" altLang="zh-CN" sz="1400"/>
              <a:t> 1</a:t>
            </a:r>
            <a:r>
              <a:rPr lang="zh-CN" altLang="en-US" sz="1400"/>
              <a:t>（最多</a:t>
            </a:r>
            <a:r>
              <a:rPr lang="en-US" altLang="zh-CN" sz="1400"/>
              <a:t> 3 </a:t>
            </a:r>
            <a:r>
              <a:rPr lang="zh-CN" altLang="en-US" sz="1400"/>
              <a:t>次）；提示</a:t>
            </a:r>
            <a:r>
              <a:rPr lang="en-US" altLang="zh-CN" sz="1400"/>
              <a:t> “</a:t>
            </a:r>
            <a:r>
              <a:rPr lang="zh-CN" altLang="en-US" sz="1400"/>
              <a:t>密码修改成功</a:t>
            </a:r>
            <a:r>
              <a:rPr lang="en-US" altLang="zh-CN" sz="1400"/>
              <a:t>” </a:t>
            </a:r>
            <a:r>
              <a:rPr lang="zh-CN" altLang="en-US" sz="1400"/>
              <a:t>或</a:t>
            </a:r>
            <a:r>
              <a:rPr lang="en-US" altLang="zh-CN" sz="1400"/>
              <a:t> “</a:t>
            </a:r>
            <a:r>
              <a:rPr lang="zh-CN" altLang="en-US" sz="1400"/>
              <a:t>输入次数已用完</a:t>
            </a:r>
            <a:r>
              <a:rPr lang="en-US" altLang="zh-CN" sz="1400"/>
              <a:t>”</a:t>
            </a:r>
            <a:r>
              <a:rPr lang="zh-CN" altLang="en-US" sz="1400"/>
              <a:t>。</a:t>
            </a:r>
          </a:p>
          <a:p>
            <a:r>
              <a:rPr lang="zh-CN" altLang="en-US" sz="1400"/>
              <a:t>安全机制：密钥验证失败</a:t>
            </a:r>
            <a:r>
              <a:rPr lang="en-US" altLang="zh-CN" sz="1400"/>
              <a:t> 3 </a:t>
            </a:r>
            <a:r>
              <a:rPr lang="zh-CN" altLang="en-US" sz="1400"/>
              <a:t>次后锁定，强制返回主菜单。</a:t>
            </a:r>
          </a:p>
          <a:p>
            <a:endParaRPr lang="zh-CN" altLang="en-US"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1B797-2949-7FEC-43B0-672592613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3559B3-FB60-C8B3-0B75-325FAE9A5D70}"/>
              </a:ext>
            </a:extLst>
          </p:cNvPr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22000">
                <a:schemeClr val="accent1">
                  <a:lumMod val="10000"/>
                  <a:lumOff val="90000"/>
                  <a:alpha val="0"/>
                </a:schemeClr>
              </a:gs>
              <a:gs pos="100000">
                <a:schemeClr val="accent1">
                  <a:lumMod val="25000"/>
                  <a:lumOff val="75000"/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A80673E2-8B91-D91A-FA82-4E5DA17BBC6E}"/>
              </a:ext>
            </a:extLst>
          </p:cNvPr>
          <p:cNvSpPr txBox="1"/>
          <p:nvPr/>
        </p:nvSpPr>
        <p:spPr>
          <a:xfrm>
            <a:off x="759048" y="486862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 panose="020B0800000000000000" charset="-122"/>
              </a:rPr>
              <a:t>数据流图</a:t>
            </a:r>
            <a:endParaRPr kumimoji="1"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2764F63F-F37D-EE0D-44D1-4E82B8218FA9}"/>
              </a:ext>
            </a:extLst>
          </p:cNvPr>
          <p:cNvSpPr txBox="1"/>
          <p:nvPr/>
        </p:nvSpPr>
        <p:spPr>
          <a:xfrm flipV="1">
            <a:off x="338138" y="361215"/>
            <a:ext cx="322262" cy="23167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0A13B99F-59E7-F190-41AF-29A00315C350}"/>
              </a:ext>
            </a:extLst>
          </p:cNvPr>
          <p:cNvSpPr txBox="1"/>
          <p:nvPr/>
        </p:nvSpPr>
        <p:spPr>
          <a:xfrm flipV="1">
            <a:off x="490538" y="649448"/>
            <a:ext cx="169862" cy="12211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ADD8B1DD-6494-5ECA-B1EA-881B202C9EA8}"/>
              </a:ext>
            </a:extLst>
          </p:cNvPr>
          <p:cNvSpPr txBox="1"/>
          <p:nvPr/>
        </p:nvSpPr>
        <p:spPr>
          <a:xfrm flipV="1">
            <a:off x="490538" y="828120"/>
            <a:ext cx="169862" cy="12211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图片 3" descr="图示&#10;&#10;AI 生成的内容可能不正确。">
            <a:extLst>
              <a:ext uri="{FF2B5EF4-FFF2-40B4-BE49-F238E27FC236}">
                <a16:creationId xmlns:a16="http://schemas.microsoft.com/office/drawing/2014/main" id="{021E3697-CFD0-CFB5-961C-CB009F812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8138" y="1221899"/>
            <a:ext cx="11529901" cy="51492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5095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1605511811024,&quot;left&quot;:114.46283464566929,&quot;top&quot;:114.12779527559056,&quot;width&quot;:730.2501574803149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1605511811024,&quot;left&quot;:114.46283464566929,&quot;top&quot;:114.12779527559056,&quot;width&quot;:730.2501574803149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1605511811024,&quot;left&quot;:114.46283464566929,&quot;top&quot;:114.12779527559056,&quot;width&quot;:730.2501574803149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1605511811024,&quot;left&quot;:114.46283464566929,&quot;top&quot;:114.12779527559056,&quot;width&quot;:730.2501574803149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1605511811024,&quot;left&quot;:114.46283464566929,&quot;top&quot;:114.12779527559056,&quot;width&quot;:730.2501574803149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1605511811024,&quot;left&quot;:114.46283464566929,&quot;top&quot;:114.12779527559056,&quot;width&quot;:730.2501574803149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1605511811024,&quot;left&quot;:114.46283464566929,&quot;top&quot;:114.12779527559056,&quot;width&quot;:730.2501574803149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1605511811024,&quot;left&quot;:114.46283464566929,&quot;top&quot;:114.12779527559056,&quot;width&quot;:730.2501574803149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1605511811024,&quot;left&quot;:114.46283464566929,&quot;top&quot;:114.12779527559056,&quot;width&quot;:730.2501574803149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1605511811024,&quot;left&quot;:114.46283464566929,&quot;top&quot;:114.12779527559056,&quot;width&quot;:730.2501574803149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1605511811024,&quot;left&quot;:114.46283464566929,&quot;top&quot;:114.12779527559056,&quot;width&quot;:730.2501574803149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1605511811024,&quot;left&quot;:114.46283464566929,&quot;top&quot;:114.12779527559056,&quot;width&quot;:730.2501574803149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1605511811024,&quot;left&quot;:114.46283464566929,&quot;top&quot;:114.12779527559056,&quot;width&quot;:730.2501574803149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1605511811024,&quot;left&quot;:114.46283464566929,&quot;top&quot;:114.12779527559056,&quot;width&quot;:730.2501574803149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1605511811024,&quot;left&quot;:114.46283464566929,&quot;top&quot;:114.12779527559056,&quot;width&quot;:730.2501574803149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1605511811024,&quot;left&quot;:114.46283464566929,&quot;top&quot;:114.12779527559056,&quot;width&quot;:730.2501574803149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1605511811024,&quot;left&quot;:114.46283464566929,&quot;top&quot;:114.12779527559056,&quot;width&quot;:730.2501574803149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1605511811024,&quot;left&quot;:114.46283464566929,&quot;top&quot;:114.12779527559056,&quot;width&quot;:730.2501574803149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1605511811024,&quot;left&quot;:114.46283464566929,&quot;top&quot;:114.12779527559056,&quot;width&quot;:730.2501574803149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1605511811024,&quot;left&quot;:114.46283464566929,&quot;top&quot;:114.12779527559056,&quot;width&quot;:730.2501574803149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1605511811024,&quot;left&quot;:114.46283464566929,&quot;top&quot;:114.12779527559056,&quot;width&quot;:730.2501574803149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1.9196062992126,&quot;left&quot;:73.47165354330708,&quot;top&quot;:120.18732283464567,&quot;width&quot;:740.5928346456692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1605511811024,&quot;left&quot;:114.46283464566929,&quot;top&quot;:114.12779527559056,&quot;width&quot;:730.2501574803149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1.9196062992126,&quot;left&quot;:73.47165354330708,&quot;top&quot;:120.18732283464567,&quot;width&quot;:740.5928346456692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1.9196062992126,&quot;left&quot;:73.47165354330708,&quot;top&quot;:120.18732283464567,&quot;width&quot;:740.5928346456692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1.9196062992126,&quot;left&quot;:73.47165354330708,&quot;top&quot;:120.18732283464567,&quot;width&quot;:740.5928346456692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1.9196062992126,&quot;left&quot;:73.47165354330708,&quot;top&quot;:120.18732283464567,&quot;width&quot;:740.5928346456692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1.9196062992126,&quot;left&quot;:73.47165354330708,&quot;top&quot;:120.18732283464567,&quot;width&quot;:740.5928346456692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1.9196062992126,&quot;left&quot;:73.47165354330708,&quot;top&quot;:120.18732283464567,&quot;width&quot;:740.5928346456692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1.2,&quot;left&quot;:77.37503937007872,&quot;top&quot;:108.8,&quot;width&quot;:804.2499212598425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1.2,&quot;left&quot;:77.37503937007872,&quot;top&quot;:108.8,&quot;width&quot;:804.2499212598425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1.2,&quot;left&quot;:77.37503937007872,&quot;top&quot;:108.8,&quot;width&quot;:804.2499212598425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6.3933070866142,&quot;left&quot;:190.3372440944882,&quot;top&quot;:156.6066929133858,&quot;width&quot;:585.7932283464567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1605511811024,&quot;left&quot;:114.46283464566929,&quot;top&quot;:114.12779527559056,&quot;width&quot;:730.2501574803149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3.2433070866142,&quot;left&quot;:190.3372440944882,&quot;top&quot;:159.75669291338582,&quot;width&quot;:585.7932283464567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6.3933070866142,&quot;left&quot;:190.3372440944882,&quot;top&quot;:156.6066929133858,&quot;width&quot;:585.7932283464567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6.3933070866142,&quot;left&quot;:190.3372440944882,&quot;top&quot;:156.6066929133858,&quot;width&quot;:585.7932283464567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3.2433070866142,&quot;left&quot;:190.3372440944882,&quot;top&quot;:159.75669291338582,&quot;width&quot;:585.7932283464567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6.3933070866142,&quot;left&quot;:190.3372440944882,&quot;top&quot;:156.6066929133858,&quot;width&quot;:585.7932283464567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74496062992125,&quot;left&quot;:52,&quot;top&quot;:111.25503937007875,&quot;width&quot;:910.1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74496062992125,&quot;left&quot;:52,&quot;top&quot;:111.25503937007875,&quot;width&quot;:910.1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74496062992125,&quot;left&quot;:52,&quot;top&quot;:111.25503937007875,&quot;width&quot;:910.1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74496062992125,&quot;left&quot;:52,&quot;top&quot;:111.25503937007875,&quot;width&quot;:910.1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74496062992125,&quot;left&quot;:52,&quot;top&quot;:111.25503937007875,&quot;width&quot;:910.1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1605511811024,&quot;left&quot;:114.46283464566929,&quot;top&quot;:114.12779527559056,&quot;width&quot;:730.2501574803149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74496062992125,&quot;left&quot;:52,&quot;top&quot;:111.25503937007875,&quot;width&quot;:910.1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74496062992125,&quot;left&quot;:52,&quot;top&quot;:111.25503937007875,&quot;width&quot;:910.1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74496062992125,&quot;left&quot;:52,&quot;top&quot;:111.25503937007875,&quot;width&quot;:910.1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74496062992125,&quot;left&quot;:52,&quot;top&quot;:111.25503937007875,&quot;width&quot;:910.1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74496062992125,&quot;left&quot;:52,&quot;top&quot;:111.25503937007875,&quot;width&quot;:910.1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3.74496062992125,&quot;left&quot;:52,&quot;top&quot;:111.25503937007875,&quot;width&quot;:910.1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3.7018897637795,&quot;left&quot;:80.82685039370078,&quot;top&quot;:188.14905511811023,&quot;width&quot;:797.3462992125984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3.7018897637795,&quot;left&quot;:80.82685039370078,&quot;top&quot;:188.14905511811023,&quot;width&quot;:797.3462992125984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3.7018897637795,&quot;left&quot;:80.82685039370078,&quot;top&quot;:188.14905511811023,&quot;width&quot;:797.3462992125984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3.7018897637795,&quot;left&quot;:80.82685039370078,&quot;top&quot;:188.14905511811023,&quot;width&quot;:797.3462992125984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1605511811024,&quot;left&quot;:114.46283464566929,&quot;top&quot;:114.12779527559056,&quot;width&quot;:730.2501574803149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3.7018897637795,&quot;left&quot;:80.82685039370078,&quot;top&quot;:188.14905511811023,&quot;width&quot;:797.3462992125984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3.7018897637795,&quot;left&quot;:80.82685039370078,&quot;top&quot;:188.14905511811023,&quot;width&quot;:797.3462992125984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8.1306299212598,&quot;left&quot;:0,&quot;top&quot;:121.86937007874016,&quot;width&quot;:960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8.1306299212598,&quot;left&quot;:0,&quot;top&quot;:121.86937007874016,&quot;width&quot;:960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8.1306299212598,&quot;left&quot;:0,&quot;top&quot;:121.86937007874016,&quot;width&quot;:960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8.1306299212598,&quot;left&quot;:0,&quot;top&quot;:121.86937007874016,&quot;width&quot;:960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8.1306299212598,&quot;left&quot;:0,&quot;top&quot;:121.86937007874016,&quot;width&quot;:960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8.1306299212598,&quot;left&quot;:0,&quot;top&quot;:121.86937007874016,&quot;width&quot;:960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8.1306299212598,&quot;left&quot;:0,&quot;top&quot;:121.86937007874016,&quot;width&quot;:960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8.1306299212598,&quot;left&quot;:0,&quot;top&quot;:121.86937007874016,&quot;width&quot;:960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1605511811024,&quot;left&quot;:114.46283464566929,&quot;top&quot;:114.12779527559056,&quot;width&quot;:730.2501574803149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8.1306299212598,&quot;left&quot;:0,&quot;top&quot;:121.86937007874016,&quot;width&quot;:960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8.1306299212598,&quot;left&quot;:0,&quot;top&quot;:121.86937007874016,&quot;width&quot;:960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8.1306299212598,&quot;left&quot;:0,&quot;top&quot;:121.86937007874016,&quot;width&quot;:960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8.1306299212598,&quot;left&quot;:0,&quot;top&quot;:121.86937007874016,&quot;width&quot;:960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8.1306299212598,&quot;left&quot;:0,&quot;top&quot;:121.86937007874016,&quot;width&quot;:960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8.1306299212598,&quot;left&quot;:0,&quot;top&quot;:121.86937007874016,&quot;width&quot;:960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8.1306299212598,&quot;left&quot;:0,&quot;top&quot;:121.86937007874016,&quot;width&quot;:960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8.1306299212598,&quot;left&quot;:0,&quot;top&quot;:121.86937007874016,&quot;width&quot;:960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8.1306299212598,&quot;left&quot;:0,&quot;top&quot;:121.86937007874016,&quot;width&quot;:960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8.1306299212598,&quot;left&quot;:0,&quot;top&quot;:121.86937007874016,&quot;width&quot;:960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1605511811024,&quot;left&quot;:114.46283464566929,&quot;top&quot;:114.12779527559056,&quot;width&quot;:730.2501574803149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1605511811024,&quot;left&quot;:114.46283464566929,&quot;top&quot;:114.12779527559056,&quot;width&quot;:730.2501574803149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0B203F"/>
      </a:accent1>
      <a:accent2>
        <a:srgbClr val="009CDA"/>
      </a:accent2>
      <a:accent3>
        <a:srgbClr val="297D53"/>
      </a:accent3>
      <a:accent4>
        <a:srgbClr val="206252"/>
      </a:accent4>
      <a:accent5>
        <a:srgbClr val="1E5E70"/>
      </a:accent5>
      <a:accent6>
        <a:srgbClr val="056E9F"/>
      </a:accent6>
      <a:hlink>
        <a:srgbClr val="000000"/>
      </a:hlink>
      <a:folHlink>
        <a:srgbClr val="0000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2127</Words>
  <Application>Microsoft Office PowerPoint</Application>
  <PresentationFormat>宽屏</PresentationFormat>
  <Paragraphs>220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7" baseType="lpstr">
      <vt:lpstr>Source Han Sans CN Bold</vt:lpstr>
      <vt:lpstr>OPPOSans B</vt:lpstr>
      <vt:lpstr>Source Han Sans</vt:lpstr>
      <vt:lpstr>Montserrat Black</vt:lpstr>
      <vt:lpstr>Calibri</vt:lpstr>
      <vt:lpstr>OPPOSans H</vt:lpstr>
      <vt:lpstr>OPPOSans R</vt:lpstr>
      <vt:lpstr>宋体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炜泽 刘</cp:lastModifiedBy>
  <cp:revision>6</cp:revision>
  <dcterms:created xsi:type="dcterms:W3CDTF">2025-05-11T09:55:00Z</dcterms:created>
  <dcterms:modified xsi:type="dcterms:W3CDTF">2025-05-11T13:44:34Z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3E58E82FCF7E45389B848CB621F27FA7_12</vt:lpwstr>
  </property>
  <property fmtid="{D5CDD505-2E9C-101B-9397-08002B2CF9AE}" pid="3" name="KSOProductBuildVer">
    <vt:lpwstr>2052-12.1.0.20784</vt:lpwstr>
  </property>
</Properties>
</file>